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353" r:id="rId3"/>
    <p:sldId id="286" r:id="rId4"/>
    <p:sldId id="354" r:id="rId5"/>
    <p:sldId id="320" r:id="rId6"/>
    <p:sldId id="326" r:id="rId7"/>
    <p:sldId id="345" r:id="rId8"/>
    <p:sldId id="346" r:id="rId9"/>
    <p:sldId id="327" r:id="rId10"/>
    <p:sldId id="33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0" r:id="rId21"/>
    <p:sldId id="341" r:id="rId22"/>
    <p:sldId id="343" r:id="rId23"/>
    <p:sldId id="344" r:id="rId24"/>
    <p:sldId id="342" r:id="rId25"/>
    <p:sldId id="347" r:id="rId26"/>
    <p:sldId id="348" r:id="rId27"/>
    <p:sldId id="349" r:id="rId28"/>
    <p:sldId id="350" r:id="rId29"/>
    <p:sldId id="351" r:id="rId30"/>
    <p:sldId id="352" r:id="rId31"/>
    <p:sldId id="291" r:id="rId32"/>
    <p:sldId id="25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831"/>
    <p:restoredTop sz="74586"/>
  </p:normalViewPr>
  <p:slideViewPr>
    <p:cSldViewPr snapToGrid="0" snapToObjects="1">
      <p:cViewPr varScale="1">
        <p:scale>
          <a:sx n="82" d="100"/>
          <a:sy n="82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fil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earchstorage.techtarget.com/definition/file-system" TargetMode="External"/><Relationship Id="rId4" Type="http://schemas.openxmlformats.org/officeDocument/2006/relationships/hyperlink" Target="https://whatis.techtarget.com/definition/operating-system-O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6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eraldab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</a:t>
            </a:r>
            <a:r>
              <a:rPr lang="en-US" dirty="0" err="1"/>
              <a:t>igale</a:t>
            </a:r>
            <a:r>
              <a:rPr lang="en-US" dirty="0"/>
              <a:t> </a:t>
            </a:r>
            <a:r>
              <a:rPr lang="en-US" dirty="0" err="1"/>
              <a:t>programmile</a:t>
            </a:r>
            <a:r>
              <a:rPr lang="en-US" dirty="0"/>
              <a:t> </a:t>
            </a:r>
            <a:r>
              <a:rPr lang="en-US" dirty="0" err="1"/>
              <a:t>kindlaid</a:t>
            </a:r>
            <a:r>
              <a:rPr lang="en-US" dirty="0"/>
              <a:t> </a:t>
            </a:r>
            <a:r>
              <a:rPr lang="en-US" dirty="0" err="1"/>
              <a:t>ajaintervalle</a:t>
            </a:r>
            <a:endParaRPr lang="en-US" dirty="0"/>
          </a:p>
          <a:p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kaua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ta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vajab</a:t>
            </a:r>
            <a:r>
              <a:rPr lang="en-US" dirty="0"/>
              <a:t>.</a:t>
            </a:r>
          </a:p>
          <a:p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parajasti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, </a:t>
            </a:r>
            <a:r>
              <a:rPr lang="en-US" dirty="0" err="1"/>
              <a:t>siis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ta </a:t>
            </a:r>
            <a:r>
              <a:rPr lang="en-US" dirty="0" err="1"/>
              <a:t>lubada</a:t>
            </a:r>
            <a:r>
              <a:rPr lang="en-US" dirty="0"/>
              <a:t> </a:t>
            </a:r>
            <a:r>
              <a:rPr lang="en-US" dirty="0" err="1"/>
              <a:t>mõnel</a:t>
            </a:r>
            <a:r>
              <a:rPr lang="en-US" dirty="0"/>
              <a:t> </a:t>
            </a:r>
            <a:r>
              <a:rPr lang="en-US" dirty="0" err="1"/>
              <a:t>teisel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ajutiselt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52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0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flat file system is a system of files in which every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system must have a different name. In Windows 95 and most other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operating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today, files are managed in a hierarchical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file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hierarchy of directories and subdirectories, each containing a number of files (or subdirectories). The operating system allows more than one file to have the same name as long as it is stored in a different directory. Early versions of the Macintosh and DOS operating systems used a flat file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 file directory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to describe a file directory that can contain only files (no subdirectories).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1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5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Unix-like</a:t>
            </a:r>
          </a:p>
          <a:p>
            <a:r>
              <a:rPr lang="en-US" dirty="0"/>
              <a:t>GNU/Linux – </a:t>
            </a:r>
            <a:r>
              <a:rPr lang="en-US" dirty="0" err="1"/>
              <a:t>linux</a:t>
            </a:r>
            <a:r>
              <a:rPr lang="en-US" dirty="0"/>
              <a:t> on kernel, </a:t>
            </a:r>
            <a:r>
              <a:rPr lang="en-US" dirty="0" err="1"/>
              <a:t>ülejäänud</a:t>
            </a:r>
            <a:r>
              <a:rPr lang="en-US" dirty="0"/>
              <a:t> on GNU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Kust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operatsioonisüsteemi</a:t>
            </a:r>
            <a:r>
              <a:rPr lang="en-US" dirty="0"/>
              <a:t>?</a:t>
            </a:r>
          </a:p>
          <a:p>
            <a:r>
              <a:rPr lang="en-US" dirty="0" err="1"/>
              <a:t>Virtuaalmasin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73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2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3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ach-ict.com/2016/GCSE_Computing/AQA_8520/3_4_computer_systems/344_systems_architecture/memory/miniweb/pg7.htm" TargetMode="External"/><Relationship Id="rId4" Type="http://schemas.openxmlformats.org/officeDocument/2006/relationships/hyperlink" Target="http://www.tlu.ee/~nullyks/opsys_slaidid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DAD-D9B3-CC4F-943B-E9102837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ülesehitus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CF9C-6C74-AD41-BF42-9DBDFA50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838801" cy="3541714"/>
          </a:xfrm>
        </p:spPr>
        <p:txBody>
          <a:bodyPr/>
          <a:lstStyle/>
          <a:p>
            <a:r>
              <a:rPr lang="en-US" dirty="0" err="1"/>
              <a:t>Süsteemi</a:t>
            </a:r>
            <a:r>
              <a:rPr lang="en-US" dirty="0"/>
              <a:t> </a:t>
            </a:r>
            <a:r>
              <a:rPr lang="en-US" dirty="0" err="1"/>
              <a:t>tuum</a:t>
            </a:r>
            <a:r>
              <a:rPr lang="en-US" dirty="0"/>
              <a:t> (kernel)</a:t>
            </a:r>
          </a:p>
          <a:p>
            <a:r>
              <a:rPr lang="en-US" dirty="0" err="1"/>
              <a:t>Draiverid</a:t>
            </a:r>
            <a:endParaRPr lang="en-US" dirty="0"/>
          </a:p>
          <a:p>
            <a:r>
              <a:rPr lang="en-US" dirty="0" err="1"/>
              <a:t>Teenused</a:t>
            </a:r>
            <a:endParaRPr lang="en-US" dirty="0"/>
          </a:p>
          <a:p>
            <a:r>
              <a:rPr lang="en-US" dirty="0" err="1"/>
              <a:t>Kasutajaliides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B6705-F501-3B41-B33B-C4F3D787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2405368"/>
            <a:ext cx="4744582" cy="32462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4B06DB-3E41-AF45-8A4C-90662AEC0FDE}"/>
              </a:ext>
            </a:extLst>
          </p:cNvPr>
          <p:cNvSpPr/>
          <p:nvPr/>
        </p:nvSpPr>
        <p:spPr>
          <a:xfrm>
            <a:off x="5812972" y="5916316"/>
            <a:ext cx="474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techdifferences.com</a:t>
            </a:r>
            <a:r>
              <a:rPr lang="en-US" sz="1200" dirty="0"/>
              <a:t>/wp-content/uploads/2016/09/Kernel-Vs-Operating-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68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3011-CE64-B947-803D-6A22F651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Põhiülesanded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B5F8-84CA-BC48-8BC2-311068A2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Protsessihaldus</a:t>
            </a:r>
            <a:r>
              <a:rPr lang="en-US" dirty="0"/>
              <a:t> – </a:t>
            </a:r>
            <a:r>
              <a:rPr lang="en-US" dirty="0" err="1"/>
              <a:t>protsessoriaja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rakendustarkvara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Mäluhaldus</a:t>
            </a:r>
            <a:r>
              <a:rPr lang="en-US" dirty="0"/>
              <a:t> – </a:t>
            </a:r>
            <a:r>
              <a:rPr lang="en-US" dirty="0" err="1"/>
              <a:t>operatiivmälu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protsesside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Failihaldus</a:t>
            </a:r>
            <a:r>
              <a:rPr lang="en-US" dirty="0"/>
              <a:t> –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salvestusloogika</a:t>
            </a:r>
            <a:r>
              <a:rPr lang="en-US" dirty="0"/>
              <a:t> </a:t>
            </a:r>
            <a:r>
              <a:rPr lang="en-US" dirty="0" err="1"/>
              <a:t>andmekandjatele</a:t>
            </a:r>
            <a:r>
              <a:rPr lang="en-US" dirty="0"/>
              <a:t>.</a:t>
            </a:r>
          </a:p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I/O (input/output)  - </a:t>
            </a:r>
            <a:r>
              <a:rPr lang="en-US" dirty="0" err="1"/>
              <a:t>andmete</a:t>
            </a:r>
            <a:r>
              <a:rPr lang="en-US" dirty="0"/>
              <a:t> (</a:t>
            </a:r>
            <a:r>
              <a:rPr lang="en-US" dirty="0" err="1"/>
              <a:t>signaalide</a:t>
            </a:r>
            <a:r>
              <a:rPr lang="en-US" dirty="0"/>
              <a:t>) </a:t>
            </a:r>
            <a:r>
              <a:rPr lang="en-US" dirty="0" err="1"/>
              <a:t>vahendamine</a:t>
            </a:r>
            <a:r>
              <a:rPr lang="en-US" dirty="0"/>
              <a:t> </a:t>
            </a:r>
            <a:r>
              <a:rPr lang="en-US" dirty="0" err="1"/>
              <a:t>riistvaraseadmete</a:t>
            </a:r>
            <a:r>
              <a:rPr lang="en-US" dirty="0"/>
              <a:t> (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kasutaja</a:t>
            </a:r>
            <a:r>
              <a:rPr lang="en-US" dirty="0"/>
              <a:t>)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95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A04B-E29B-8B43-9040-58B767D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E231-AD08-8C4B-A597-C1AD7CC8E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loomine</a:t>
            </a:r>
            <a:r>
              <a:rPr lang="en-US" dirty="0"/>
              <a:t> – </a:t>
            </a:r>
            <a:r>
              <a:rPr lang="en-US" dirty="0" err="1"/>
              <a:t>mõne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, </a:t>
            </a:r>
            <a:r>
              <a:rPr lang="en-US" dirty="0" err="1"/>
              <a:t>kasutaja</a:t>
            </a:r>
            <a:r>
              <a:rPr lang="en-US" dirty="0"/>
              <a:t> </a:t>
            </a:r>
            <a:r>
              <a:rPr lang="en-US" dirty="0" err="1"/>
              <a:t>algatusel</a:t>
            </a:r>
            <a:r>
              <a:rPr lang="en-US" dirty="0"/>
              <a:t>,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käivitamisel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 – </a:t>
            </a:r>
            <a:r>
              <a:rPr lang="en-US" dirty="0" err="1"/>
              <a:t>normaalne</a:t>
            </a:r>
            <a:r>
              <a:rPr lang="en-US" dirty="0"/>
              <a:t> </a:t>
            </a:r>
            <a:r>
              <a:rPr lang="en-US" dirty="0" err="1"/>
              <a:t>lõppemine</a:t>
            </a:r>
            <a:r>
              <a:rPr lang="en-US" dirty="0"/>
              <a:t>, </a:t>
            </a:r>
            <a:r>
              <a:rPr lang="en-US" dirty="0" err="1"/>
              <a:t>veasituatsioon</a:t>
            </a:r>
            <a:r>
              <a:rPr lang="en-US" dirty="0"/>
              <a:t>, </a:t>
            </a:r>
            <a:r>
              <a:rPr lang="en-US" dirty="0" err="1"/>
              <a:t>operatsioonisüsteemipoolne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, </a:t>
            </a:r>
            <a:r>
              <a:rPr lang="en-US" dirty="0" err="1"/>
              <a:t>kasutajapoolne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endParaRPr lang="en-US" dirty="0"/>
          </a:p>
          <a:p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 ja Not Running</a:t>
            </a:r>
          </a:p>
          <a:p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</a:t>
            </a:r>
          </a:p>
          <a:p>
            <a:r>
              <a:rPr lang="en-US" dirty="0" err="1"/>
              <a:t>Viie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Blocked, Ready Suspended, Blocked, Suspended</a:t>
            </a:r>
          </a:p>
        </p:txBody>
      </p:sp>
    </p:spTree>
    <p:extLst>
      <p:ext uri="{BB962C8B-B14F-4D97-AF65-F5344CB8AC3E}">
        <p14:creationId xmlns:p14="http://schemas.microsoft.com/office/powerpoint/2010/main" val="39444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7C9A-BD9F-7C47-BCEF-8CFE052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6E86-FC4A-CC4E-A453-CDE6C8E1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Multitegumtöötlus</a:t>
            </a:r>
            <a:r>
              <a:rPr lang="en-US" dirty="0"/>
              <a:t>, </a:t>
            </a:r>
            <a:r>
              <a:rPr lang="en-US" dirty="0" err="1"/>
              <a:t>multitegumtöö</a:t>
            </a:r>
            <a:r>
              <a:rPr lang="en-US" dirty="0"/>
              <a:t> -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selline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, </a:t>
            </a:r>
            <a:r>
              <a:rPr lang="en-US" dirty="0" err="1"/>
              <a:t>kus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enamat</a:t>
            </a:r>
            <a:r>
              <a:rPr lang="en-US" dirty="0"/>
              <a:t> </a:t>
            </a:r>
            <a:r>
              <a:rPr lang="en-US" dirty="0" err="1"/>
              <a:t>tegumit</a:t>
            </a:r>
            <a:r>
              <a:rPr lang="en-US" dirty="0"/>
              <a:t> (</a:t>
            </a:r>
            <a:r>
              <a:rPr lang="en-US" dirty="0" err="1"/>
              <a:t>programmi</a:t>
            </a:r>
            <a:r>
              <a:rPr lang="en-US" dirty="0"/>
              <a:t>) </a:t>
            </a:r>
            <a:r>
              <a:rPr lang="en-US" dirty="0" err="1"/>
              <a:t>täidetakse</a:t>
            </a:r>
            <a:r>
              <a:rPr lang="en-US" dirty="0"/>
              <a:t> </a:t>
            </a:r>
            <a:r>
              <a:rPr lang="en-US" dirty="0" err="1"/>
              <a:t>samaaegselt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vaheldumisi</a:t>
            </a:r>
            <a:r>
              <a:rPr lang="en-US" dirty="0"/>
              <a:t>. </a:t>
            </a:r>
          </a:p>
          <a:p>
            <a:r>
              <a:rPr lang="en-US" dirty="0" err="1"/>
              <a:t>Multitegumtöö</a:t>
            </a:r>
            <a:r>
              <a:rPr lang="en-US" dirty="0"/>
              <a:t> </a:t>
            </a:r>
            <a:r>
              <a:rPr lang="en-US" dirty="0" err="1"/>
              <a:t>korral</a:t>
            </a:r>
            <a:r>
              <a:rPr lang="en-US" dirty="0"/>
              <a:t> </a:t>
            </a:r>
            <a:r>
              <a:rPr lang="en-US" dirty="0" err="1"/>
              <a:t>käib</a:t>
            </a:r>
            <a:r>
              <a:rPr lang="en-US" dirty="0"/>
              <a:t> </a:t>
            </a:r>
            <a:r>
              <a:rPr lang="en-US" dirty="0" err="1"/>
              <a:t>ümberlülitumine</a:t>
            </a:r>
            <a:r>
              <a:rPr lang="en-US" dirty="0"/>
              <a:t> </a:t>
            </a:r>
            <a:r>
              <a:rPr lang="en-US" dirty="0" err="1"/>
              <a:t>ühe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täitmiselt</a:t>
            </a:r>
            <a:r>
              <a:rPr lang="en-US" dirty="0"/>
              <a:t> </a:t>
            </a:r>
            <a:r>
              <a:rPr lang="en-US" dirty="0" err="1"/>
              <a:t>teisele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kiiresti</a:t>
            </a:r>
            <a:r>
              <a:rPr lang="en-US" dirty="0"/>
              <a:t>, et </a:t>
            </a:r>
            <a:r>
              <a:rPr lang="en-US" dirty="0" err="1"/>
              <a:t>jääb</a:t>
            </a:r>
            <a:r>
              <a:rPr lang="en-US" dirty="0"/>
              <a:t> </a:t>
            </a:r>
            <a:r>
              <a:rPr lang="en-US" dirty="0" err="1"/>
              <a:t>mulje</a:t>
            </a:r>
            <a:r>
              <a:rPr lang="en-US" dirty="0"/>
              <a:t>, 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täidetaks</a:t>
            </a:r>
            <a:r>
              <a:rPr lang="en-US" dirty="0"/>
              <a:t> </a:t>
            </a:r>
            <a:r>
              <a:rPr lang="en-US" dirty="0" err="1"/>
              <a:t>kõiki</a:t>
            </a:r>
            <a:r>
              <a:rPr lang="en-US" dirty="0"/>
              <a:t>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korraga</a:t>
            </a:r>
            <a:r>
              <a:rPr lang="en-US" dirty="0"/>
              <a:t>.</a:t>
            </a:r>
          </a:p>
          <a:p>
            <a:r>
              <a:rPr lang="en-US" dirty="0"/>
              <a:t>On </a:t>
            </a:r>
            <a:r>
              <a:rPr lang="en-US" dirty="0" err="1"/>
              <a:t>olemas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liiki</a:t>
            </a:r>
            <a:r>
              <a:rPr lang="en-US" dirty="0"/>
              <a:t> </a:t>
            </a:r>
            <a:r>
              <a:rPr lang="en-US" dirty="0" err="1"/>
              <a:t>multitegumtööd</a:t>
            </a:r>
            <a:endParaRPr lang="en-US" dirty="0"/>
          </a:p>
          <a:p>
            <a:pPr lvl="1"/>
            <a:r>
              <a:rPr lang="en-US" dirty="0" err="1"/>
              <a:t>tõrjuv</a:t>
            </a:r>
            <a:r>
              <a:rPr lang="en-US" dirty="0"/>
              <a:t> (</a:t>
            </a:r>
            <a:r>
              <a:rPr lang="en-US" dirty="0" err="1"/>
              <a:t>eelistusega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mittetõrjuv</a:t>
            </a:r>
            <a:r>
              <a:rPr lang="en-US" dirty="0"/>
              <a:t> (</a:t>
            </a:r>
            <a:r>
              <a:rPr lang="en-US" dirty="0" err="1"/>
              <a:t>võrdõiguslik</a:t>
            </a:r>
            <a:r>
              <a:rPr lang="en-US" dirty="0"/>
              <a:t>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317A8-3FD9-D74F-A5ED-D83A1FC91214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3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6584-2787-0343-BCF7-F676578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4974-EA0E-6F41-9BEF-3CC649CF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Mitmesugused</a:t>
            </a:r>
            <a:r>
              <a:rPr lang="en-US" dirty="0"/>
              <a:t> </a:t>
            </a:r>
            <a:r>
              <a:rPr lang="en-US" dirty="0" err="1"/>
              <a:t>meetodid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ja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salvestamiseks</a:t>
            </a:r>
            <a:r>
              <a:rPr lang="en-US" dirty="0"/>
              <a:t> </a:t>
            </a:r>
            <a:r>
              <a:rPr lang="en-US" dirty="0" err="1"/>
              <a:t>mällu</a:t>
            </a:r>
            <a:r>
              <a:rPr lang="en-US" dirty="0"/>
              <a:t>, </a:t>
            </a:r>
            <a:r>
              <a:rPr lang="en-US" dirty="0" err="1"/>
              <a:t>nende</a:t>
            </a:r>
            <a:r>
              <a:rPr lang="en-US" dirty="0"/>
              <a:t> </a:t>
            </a:r>
            <a:r>
              <a:rPr lang="en-US" dirty="0" err="1"/>
              <a:t>asukoha</a:t>
            </a:r>
            <a:r>
              <a:rPr lang="en-US" dirty="0"/>
              <a:t> </a:t>
            </a:r>
            <a:r>
              <a:rPr lang="en-US" dirty="0" err="1"/>
              <a:t>meelespidamiseks</a:t>
            </a:r>
            <a:r>
              <a:rPr lang="en-US" dirty="0"/>
              <a:t> ja </a:t>
            </a:r>
            <a:r>
              <a:rPr lang="en-US" dirty="0" err="1"/>
              <a:t>mäluruumi</a:t>
            </a:r>
            <a:r>
              <a:rPr lang="en-US" dirty="0"/>
              <a:t> </a:t>
            </a:r>
            <a:r>
              <a:rPr lang="en-US" dirty="0" err="1"/>
              <a:t>tühjendamiseks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 pole.</a:t>
            </a:r>
          </a:p>
          <a:p>
            <a:r>
              <a:rPr lang="en-US" dirty="0" err="1"/>
              <a:t>Mäluhalduse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kuuluvad</a:t>
            </a:r>
            <a:r>
              <a:rPr lang="en-US" dirty="0"/>
              <a:t> ka </a:t>
            </a:r>
            <a:r>
              <a:rPr lang="en-US" dirty="0" err="1"/>
              <a:t>virtuaalmälu</a:t>
            </a:r>
            <a:r>
              <a:rPr lang="en-US" dirty="0"/>
              <a:t>, </a:t>
            </a:r>
            <a:r>
              <a:rPr lang="en-US" dirty="0" err="1"/>
              <a:t>plokikommutatsiooni</a:t>
            </a:r>
            <a:r>
              <a:rPr lang="en-US" dirty="0"/>
              <a:t> ja </a:t>
            </a:r>
            <a:r>
              <a:rPr lang="en-US" dirty="0" err="1"/>
              <a:t>mälukaitse</a:t>
            </a:r>
            <a:r>
              <a:rPr lang="en-US" dirty="0"/>
              <a:t> </a:t>
            </a:r>
            <a:r>
              <a:rPr lang="en-US" dirty="0" err="1"/>
              <a:t>meetodid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E0908-8D3C-C14C-8E5F-4D7F2DBB4308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550B-CFAB-0444-8C24-BF6A9DDE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Virtuaalmälu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FD19A-44EC-C449-91C3-8778B7CAD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95901" cy="3057299"/>
          </a:xfrm>
        </p:spPr>
        <p:txBody>
          <a:bodyPr/>
          <a:lstStyle/>
          <a:p>
            <a:r>
              <a:rPr lang="en-US" dirty="0" err="1"/>
              <a:t>Kujutletav</a:t>
            </a:r>
            <a:r>
              <a:rPr lang="en-US" dirty="0"/>
              <a:t> </a:t>
            </a:r>
            <a:r>
              <a:rPr lang="en-US" dirty="0" err="1"/>
              <a:t>mälupiirkond</a:t>
            </a:r>
            <a:r>
              <a:rPr lang="en-US" dirty="0"/>
              <a:t>, </a:t>
            </a:r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paikneb</a:t>
            </a:r>
            <a:r>
              <a:rPr lang="en-US" dirty="0"/>
              <a:t> </a:t>
            </a:r>
            <a:r>
              <a:rPr lang="en-US" dirty="0" err="1"/>
              <a:t>muutmälus</a:t>
            </a:r>
            <a:r>
              <a:rPr lang="en-US" dirty="0"/>
              <a:t> ja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kõvakettal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A4730-C136-C849-87C9-F34F7578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5" y="1127937"/>
            <a:ext cx="6275626" cy="4602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8222-1B4C-8F47-8849-12889A999B13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6936A-E65D-5D46-8AE4-A3A2C105D9A7}"/>
              </a:ext>
            </a:extLst>
          </p:cNvPr>
          <p:cNvSpPr/>
          <p:nvPr/>
        </p:nvSpPr>
        <p:spPr>
          <a:xfrm>
            <a:off x="4771785" y="59163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www.teach-ict.com</a:t>
            </a:r>
            <a:r>
              <a:rPr lang="en-US" sz="1200" dirty="0"/>
              <a:t>/2016/images/diagrams/</a:t>
            </a:r>
            <a:r>
              <a:rPr lang="en-US" sz="1200" dirty="0" err="1"/>
              <a:t>memory_virtualmemory.png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485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B597-0518-A641-AD0A-9F51C0D1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Mälukaitse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D4EF-8C0D-9747-B78A-D53963E8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Tehnika</a:t>
            </a:r>
            <a:r>
              <a:rPr lang="en-US" dirty="0"/>
              <a:t>, mis </a:t>
            </a:r>
            <a:r>
              <a:rPr lang="en-US" dirty="0" err="1"/>
              <a:t>keelab</a:t>
            </a:r>
            <a:r>
              <a:rPr lang="en-US" dirty="0"/>
              <a:t> </a:t>
            </a:r>
            <a:r>
              <a:rPr lang="en-US" dirty="0" err="1"/>
              <a:t>ühel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juhuslikult</a:t>
            </a:r>
            <a:r>
              <a:rPr lang="en-US" dirty="0"/>
              <a:t> </a:t>
            </a:r>
            <a:r>
              <a:rPr lang="en-US" dirty="0" err="1"/>
              <a:t>vahele</a:t>
            </a:r>
            <a:r>
              <a:rPr lang="en-US" dirty="0"/>
              <a:t> </a:t>
            </a:r>
            <a:r>
              <a:rPr lang="en-US" dirty="0" err="1"/>
              <a:t>segada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töösse</a:t>
            </a:r>
            <a:r>
              <a:rPr lang="en-US" dirty="0"/>
              <a:t>. </a:t>
            </a:r>
            <a:r>
              <a:rPr lang="en-US" dirty="0" err="1"/>
              <a:t>Mitmesuguseid</a:t>
            </a:r>
            <a:r>
              <a:rPr lang="en-US" dirty="0"/>
              <a:t> </a:t>
            </a:r>
            <a:r>
              <a:rPr lang="en-US" dirty="0" err="1"/>
              <a:t>võtteid</a:t>
            </a:r>
            <a:r>
              <a:rPr lang="en-US" dirty="0"/>
              <a:t> </a:t>
            </a:r>
            <a:r>
              <a:rPr lang="en-US" dirty="0" err="1"/>
              <a:t>kasutades</a:t>
            </a:r>
            <a:r>
              <a:rPr lang="en-US" dirty="0"/>
              <a:t> </a:t>
            </a:r>
            <a:r>
              <a:rPr lang="en-US" dirty="0" err="1"/>
              <a:t>luuakse</a:t>
            </a:r>
            <a:r>
              <a:rPr lang="en-US" dirty="0"/>
              <a:t> </a:t>
            </a:r>
            <a:r>
              <a:rPr lang="en-US" dirty="0" err="1"/>
              <a:t>mälus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ümber</a:t>
            </a:r>
            <a:r>
              <a:rPr lang="en-US" dirty="0"/>
              <a:t> </a:t>
            </a:r>
            <a:r>
              <a:rPr lang="en-US" dirty="0" err="1"/>
              <a:t>kaitsepiir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programmis</a:t>
            </a:r>
            <a:r>
              <a:rPr lang="en-US" dirty="0"/>
              <a:t> </a:t>
            </a:r>
            <a:r>
              <a:rPr lang="en-US" dirty="0" err="1"/>
              <a:t>sisalduvatel</a:t>
            </a:r>
            <a:r>
              <a:rPr lang="en-US" dirty="0"/>
              <a:t> </a:t>
            </a:r>
            <a:r>
              <a:rPr lang="en-US" dirty="0" err="1"/>
              <a:t>käskudel</a:t>
            </a:r>
            <a:r>
              <a:rPr lang="en-US" dirty="0"/>
              <a:t> </a:t>
            </a:r>
            <a:r>
              <a:rPr lang="en-US" dirty="0" err="1"/>
              <a:t>keelatakse</a:t>
            </a:r>
            <a:r>
              <a:rPr lang="en-US" dirty="0"/>
              <a:t> </a:t>
            </a:r>
            <a:r>
              <a:rPr lang="en-US" dirty="0" err="1"/>
              <a:t>viidata</a:t>
            </a:r>
            <a:r>
              <a:rPr lang="en-US" dirty="0"/>
              <a:t> </a:t>
            </a:r>
            <a:r>
              <a:rPr lang="en-US" dirty="0" err="1"/>
              <a:t>andmetele</a:t>
            </a:r>
            <a:r>
              <a:rPr lang="en-US" dirty="0"/>
              <a:t> </a:t>
            </a:r>
            <a:r>
              <a:rPr lang="en-US" dirty="0" err="1"/>
              <a:t>väljaspool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piiri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C34D-5FF7-614F-BEDB-C51C73534E68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789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1EB8-CEA6-9C48-941A-6263267B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Failisüsteem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EB3D4-C1BB-004E-AF85-1740B907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Meetod</a:t>
            </a:r>
            <a:r>
              <a:rPr lang="en-US" dirty="0"/>
              <a:t> </a:t>
            </a:r>
            <a:r>
              <a:rPr lang="en-US" dirty="0" err="1"/>
              <a:t>failide</a:t>
            </a:r>
            <a:r>
              <a:rPr lang="en-US" dirty="0"/>
              <a:t> ja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sisalduvate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organiseerimiseks</a:t>
            </a:r>
            <a:r>
              <a:rPr lang="en-US" dirty="0"/>
              <a:t> </a:t>
            </a:r>
            <a:r>
              <a:rPr lang="en-US" dirty="0" err="1"/>
              <a:t>salvestusseadmetes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Lame vs </a:t>
            </a:r>
            <a:r>
              <a:rPr lang="en-US" dirty="0" err="1"/>
              <a:t>hierarhiline</a:t>
            </a:r>
            <a:r>
              <a:rPr lang="en-US" dirty="0"/>
              <a:t> </a:t>
            </a:r>
            <a:r>
              <a:rPr lang="en-US" dirty="0" err="1"/>
              <a:t>failisüsteem</a:t>
            </a:r>
            <a:endParaRPr lang="en-US" dirty="0"/>
          </a:p>
          <a:p>
            <a:r>
              <a:rPr lang="en-US" dirty="0" err="1"/>
              <a:t>Failisüsteeme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</a:t>
            </a:r>
            <a:r>
              <a:rPr lang="en-US" dirty="0" err="1"/>
              <a:t>jaotada</a:t>
            </a:r>
            <a:r>
              <a:rPr lang="en-US" dirty="0"/>
              <a:t> </a:t>
            </a:r>
            <a:r>
              <a:rPr lang="en-US" dirty="0" err="1"/>
              <a:t>salvestusseadmete</a:t>
            </a:r>
            <a:r>
              <a:rPr lang="en-US" dirty="0"/>
              <a:t> </a:t>
            </a:r>
            <a:r>
              <a:rPr lang="en-US" dirty="0" err="1"/>
              <a:t>tüüpide</a:t>
            </a:r>
            <a:r>
              <a:rPr lang="en-US" dirty="0"/>
              <a:t> </a:t>
            </a:r>
            <a:r>
              <a:rPr lang="en-US" dirty="0" err="1"/>
              <a:t>kaupa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Kõvaketta</a:t>
            </a:r>
            <a:r>
              <a:rPr lang="en-US" dirty="0"/>
              <a:t> </a:t>
            </a:r>
            <a:r>
              <a:rPr lang="en-US" dirty="0" err="1"/>
              <a:t>failisüsteemid</a:t>
            </a:r>
            <a:r>
              <a:rPr lang="en-US" dirty="0"/>
              <a:t>, </a:t>
            </a:r>
            <a:r>
              <a:rPr lang="en-US" dirty="0" err="1"/>
              <a:t>lindi</a:t>
            </a:r>
            <a:r>
              <a:rPr lang="en-US" dirty="0"/>
              <a:t> </a:t>
            </a:r>
            <a:r>
              <a:rPr lang="en-US" dirty="0" err="1"/>
              <a:t>failisüsteemid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</a:t>
            </a:r>
          </a:p>
          <a:p>
            <a:r>
              <a:rPr lang="en-US" dirty="0" err="1"/>
              <a:t>Tuntumad</a:t>
            </a:r>
            <a:r>
              <a:rPr lang="en-US" dirty="0"/>
              <a:t> </a:t>
            </a:r>
            <a:r>
              <a:rPr lang="en-US" dirty="0" err="1"/>
              <a:t>kõvakettafailisüsteemid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ext4, FAT32, NTFS</a:t>
            </a:r>
          </a:p>
        </p:txBody>
      </p:sp>
    </p:spTree>
    <p:extLst>
      <p:ext uri="{BB962C8B-B14F-4D97-AF65-F5344CB8AC3E}">
        <p14:creationId xmlns:p14="http://schemas.microsoft.com/office/powerpoint/2010/main" val="63249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ystem">
            <a:extLst>
              <a:ext uri="{FF2B5EF4-FFF2-40B4-BE49-F238E27FC236}">
                <a16:creationId xmlns:a16="http://schemas.microsoft.com/office/drawing/2014/main" id="{D00A123A-F63E-8248-A1A7-6163CEE1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61" y="1624843"/>
            <a:ext cx="8179041" cy="43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066A-4EB8-794B-A667-EDDA6426C264}"/>
              </a:ext>
            </a:extLst>
          </p:cNvPr>
          <p:cNvSpPr txBox="1"/>
          <p:nvPr/>
        </p:nvSpPr>
        <p:spPr>
          <a:xfrm>
            <a:off x="1300861" y="5984049"/>
            <a:ext cx="522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www.isumsoft.com</a:t>
            </a:r>
            <a:r>
              <a:rPr lang="en-GB" sz="1200" dirty="0"/>
              <a:t>/it/</a:t>
            </a:r>
            <a:r>
              <a:rPr lang="en-GB" sz="1200" dirty="0" err="1"/>
              <a:t>wp</a:t>
            </a:r>
            <a:r>
              <a:rPr lang="en-GB" sz="1200" dirty="0"/>
              <a:t>-content/uploads/2018/06/drive-file-</a:t>
            </a:r>
            <a:r>
              <a:rPr lang="en-GB" sz="1200" dirty="0" err="1"/>
              <a:t>system.png</a:t>
            </a:r>
            <a:endParaRPr lang="en-EE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41759-7A6E-2341-8C3B-226A5EBB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861" y="146273"/>
            <a:ext cx="9905998" cy="1478570"/>
          </a:xfrm>
        </p:spPr>
        <p:txBody>
          <a:bodyPr/>
          <a:lstStyle/>
          <a:p>
            <a:r>
              <a:rPr lang="en-US" dirty="0" err="1"/>
              <a:t>Failisüsteemide</a:t>
            </a:r>
            <a:r>
              <a:rPr lang="en-US" dirty="0"/>
              <a:t> </a:t>
            </a:r>
            <a:r>
              <a:rPr lang="en-US" dirty="0" err="1"/>
              <a:t>võrdlus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7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2C85-BDDF-7249-AFDA-A4E5C8EF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ja i/o (input/output)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EC19-D365-1A45-A9E2-1BCD6E36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Draiver</a:t>
            </a:r>
            <a:r>
              <a:rPr lang="en-US" sz="3200" dirty="0"/>
              <a:t>: </a:t>
            </a:r>
            <a:r>
              <a:rPr lang="en-US" sz="3200" dirty="0" err="1"/>
              <a:t>tarkvara</a:t>
            </a:r>
            <a:r>
              <a:rPr lang="en-US" sz="3200" dirty="0"/>
              <a:t>, mis </a:t>
            </a:r>
            <a:r>
              <a:rPr lang="en-US" sz="3200" dirty="0" err="1"/>
              <a:t>võimaldab</a:t>
            </a:r>
            <a:r>
              <a:rPr lang="en-US" sz="3200" dirty="0"/>
              <a:t> </a:t>
            </a:r>
            <a:r>
              <a:rPr lang="en-US" sz="3200" dirty="0" err="1"/>
              <a:t>protsessidel</a:t>
            </a:r>
            <a:r>
              <a:rPr lang="en-US" sz="3200" dirty="0"/>
              <a:t> (</a:t>
            </a:r>
            <a:r>
              <a:rPr lang="en-US" sz="3200" dirty="0" err="1"/>
              <a:t>programmidel</a:t>
            </a:r>
            <a:r>
              <a:rPr lang="en-US" sz="3200" dirty="0"/>
              <a:t>) </a:t>
            </a:r>
            <a:r>
              <a:rPr lang="en-US" sz="3200" dirty="0" err="1"/>
              <a:t>suhelda</a:t>
            </a:r>
            <a:r>
              <a:rPr lang="en-US" sz="3200" dirty="0"/>
              <a:t> </a:t>
            </a:r>
            <a:r>
              <a:rPr lang="en-US" sz="3200" dirty="0" err="1"/>
              <a:t>riistvaraseadmetega</a:t>
            </a:r>
            <a:r>
              <a:rPr lang="en-US" sz="3200" dirty="0"/>
              <a:t>.</a:t>
            </a:r>
          </a:p>
          <a:p>
            <a:r>
              <a:rPr lang="en-US" sz="3200" dirty="0"/>
              <a:t>I/O </a:t>
            </a:r>
            <a:r>
              <a:rPr lang="en-US" sz="3200" dirty="0" err="1"/>
              <a:t>kitsamalt</a:t>
            </a:r>
            <a:r>
              <a:rPr lang="en-US" sz="3200" dirty="0"/>
              <a:t>: </a:t>
            </a:r>
            <a:r>
              <a:rPr lang="en-US" sz="3200" dirty="0" err="1"/>
              <a:t>andmevahetus</a:t>
            </a:r>
            <a:r>
              <a:rPr lang="en-US" sz="3200" dirty="0"/>
              <a:t> </a:t>
            </a:r>
            <a:r>
              <a:rPr lang="en-US" sz="3200" dirty="0" err="1"/>
              <a:t>arvutisüsteemi</a:t>
            </a:r>
            <a:r>
              <a:rPr lang="en-US" sz="3200" dirty="0"/>
              <a:t> ja </a:t>
            </a:r>
            <a:r>
              <a:rPr lang="en-US" sz="3200" dirty="0" err="1"/>
              <a:t>kasutaja</a:t>
            </a:r>
            <a:r>
              <a:rPr lang="en-US" sz="3200" dirty="0"/>
              <a:t> </a:t>
            </a:r>
            <a:r>
              <a:rPr lang="en-US" sz="3200" dirty="0" err="1"/>
              <a:t>või</a:t>
            </a:r>
            <a:r>
              <a:rPr lang="en-US" sz="3200" dirty="0"/>
              <a:t> </a:t>
            </a:r>
            <a:r>
              <a:rPr lang="en-US" sz="3200" dirty="0" err="1"/>
              <a:t>välise</a:t>
            </a:r>
            <a:r>
              <a:rPr lang="en-US" sz="3200" dirty="0"/>
              <a:t> </a:t>
            </a:r>
            <a:r>
              <a:rPr lang="en-US" sz="3200" dirty="0" err="1"/>
              <a:t>süsteemi</a:t>
            </a:r>
            <a:r>
              <a:rPr lang="en-US" sz="3200" dirty="0"/>
              <a:t> </a:t>
            </a:r>
            <a:r>
              <a:rPr lang="en-US" sz="3200" dirty="0" err="1"/>
              <a:t>vahel</a:t>
            </a:r>
            <a:r>
              <a:rPr lang="en-US" sz="3200" dirty="0"/>
              <a:t>. </a:t>
            </a:r>
          </a:p>
          <a:p>
            <a:r>
              <a:rPr lang="en-US" sz="3200" dirty="0"/>
              <a:t>I/O </a:t>
            </a:r>
            <a:r>
              <a:rPr lang="en-US" sz="3200" dirty="0" err="1"/>
              <a:t>laiemalt</a:t>
            </a:r>
            <a:r>
              <a:rPr lang="en-US" sz="3200" dirty="0"/>
              <a:t>: </a:t>
            </a:r>
            <a:r>
              <a:rPr lang="en-US" sz="3200" dirty="0" err="1"/>
              <a:t>igasugune</a:t>
            </a:r>
            <a:r>
              <a:rPr lang="en-US" sz="3200" dirty="0"/>
              <a:t> </a:t>
            </a:r>
            <a:r>
              <a:rPr lang="en-US" sz="3200" dirty="0" err="1"/>
              <a:t>andmevahetus</a:t>
            </a:r>
            <a:r>
              <a:rPr lang="en-US" sz="3200" dirty="0"/>
              <a:t> </a:t>
            </a:r>
            <a:r>
              <a:rPr lang="en-US" sz="3200" dirty="0" err="1"/>
              <a:t>arvutisüsteemi</a:t>
            </a:r>
            <a:r>
              <a:rPr lang="en-US" sz="3200" dirty="0"/>
              <a:t> sees (</a:t>
            </a:r>
            <a:r>
              <a:rPr lang="en-US" sz="3200" dirty="0" err="1"/>
              <a:t>seadmete</a:t>
            </a:r>
            <a:r>
              <a:rPr lang="en-US" sz="3200" dirty="0"/>
              <a:t> </a:t>
            </a:r>
            <a:r>
              <a:rPr lang="en-US" sz="3200" dirty="0" err="1"/>
              <a:t>vahel</a:t>
            </a:r>
            <a:r>
              <a:rPr lang="en-US" sz="3200" dirty="0"/>
              <a:t>). – </a:t>
            </a:r>
            <a:r>
              <a:rPr lang="en-US" sz="3200" dirty="0" err="1"/>
              <a:t>Seadmetevahelised</a:t>
            </a:r>
            <a:r>
              <a:rPr lang="en-US" sz="3200" dirty="0"/>
              <a:t> </a:t>
            </a:r>
            <a:r>
              <a:rPr lang="en-US" sz="3200" dirty="0" err="1"/>
              <a:t>liidesed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601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</a:t>
            </a:r>
            <a:r>
              <a:rPr lang="en-US" dirty="0" err="1"/>
              <a:t>jäi</a:t>
            </a:r>
            <a:r>
              <a:rPr lang="en-US" dirty="0"/>
              <a:t> </a:t>
            </a:r>
            <a:r>
              <a:rPr lang="en-US" dirty="0" err="1"/>
              <a:t>eelmisest</a:t>
            </a:r>
            <a:r>
              <a:rPr lang="en-US" dirty="0"/>
              <a:t> </a:t>
            </a:r>
            <a:r>
              <a:rPr lang="en-US" dirty="0" err="1"/>
              <a:t>korrast</a:t>
            </a:r>
            <a:r>
              <a:rPr lang="en-US" dirty="0"/>
              <a:t> </a:t>
            </a:r>
            <a:r>
              <a:rPr lang="en-US" dirty="0" err="1"/>
              <a:t>segaseks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7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72B-4C96-1449-B473-B20A95A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</a:t>
            </a:r>
            <a:r>
              <a:rPr lang="en-US" dirty="0" err="1"/>
              <a:t>operatsioonisüsteemid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43FD41-6A1F-CA48-A1EE-B5C6A044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Millised</a:t>
            </a:r>
            <a:r>
              <a:rPr lang="en-US" dirty="0"/>
              <a:t> on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levinumad</a:t>
            </a:r>
            <a:r>
              <a:rPr lang="en-US" dirty="0"/>
              <a:t> </a:t>
            </a:r>
            <a:r>
              <a:rPr lang="en-US" dirty="0" err="1"/>
              <a:t>operatsioonisüsteemid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89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7974E-F487-F045-855A-4D829B9006B4}"/>
              </a:ext>
            </a:extLst>
          </p:cNvPr>
          <p:cNvSpPr txBox="1"/>
          <p:nvPr/>
        </p:nvSpPr>
        <p:spPr>
          <a:xfrm>
            <a:off x="1143001" y="6188143"/>
            <a:ext cx="41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gs.statcounter.com</a:t>
            </a:r>
            <a:r>
              <a:rPr lang="en-GB" dirty="0"/>
              <a:t>/</a:t>
            </a:r>
            <a:r>
              <a:rPr lang="en-GB" dirty="0" err="1"/>
              <a:t>os</a:t>
            </a:r>
            <a:r>
              <a:rPr lang="en-GB" dirty="0"/>
              <a:t>-market-share</a:t>
            </a:r>
            <a:endParaRPr lang="en-E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5E3DC-D4BB-154F-8FB4-C360A6B2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140475"/>
            <a:ext cx="10042848" cy="50476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D6B342-C907-F34A-BC76-C582E032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82" y="-338095"/>
            <a:ext cx="9905998" cy="1478570"/>
          </a:xfrm>
        </p:spPr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desktop </a:t>
            </a:r>
            <a:r>
              <a:rPr lang="en-US" dirty="0" err="1"/>
              <a:t>operatsioonisüsteemid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5040-B3AA-E543-9D33-C3B0EDE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231631"/>
            <a:ext cx="9905998" cy="1478570"/>
          </a:xfrm>
        </p:spPr>
        <p:txBody>
          <a:bodyPr/>
          <a:lstStyle/>
          <a:p>
            <a:r>
              <a:rPr lang="en-US" dirty="0" err="1"/>
              <a:t>Levinumad</a:t>
            </a:r>
            <a:r>
              <a:rPr lang="en-US" dirty="0"/>
              <a:t> desktop </a:t>
            </a:r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18DDA-BB1F-964D-9A5D-A39B737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973495"/>
            <a:ext cx="9905998" cy="4978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B3EEE-E2EA-A647-B036-FFAB2736E91F}"/>
              </a:ext>
            </a:extLst>
          </p:cNvPr>
          <p:cNvSpPr txBox="1"/>
          <p:nvPr/>
        </p:nvSpPr>
        <p:spPr>
          <a:xfrm>
            <a:off x="1141412" y="6206804"/>
            <a:ext cx="41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gs.statcounter.com</a:t>
            </a:r>
            <a:r>
              <a:rPr lang="en-GB" dirty="0"/>
              <a:t>/</a:t>
            </a:r>
            <a:r>
              <a:rPr lang="en-GB" dirty="0" err="1"/>
              <a:t>os</a:t>
            </a:r>
            <a:r>
              <a:rPr lang="en-GB" dirty="0"/>
              <a:t>-market-share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91022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9FEA-D9C5-6F42-950E-947241CC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64bit vs 32bit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EB2F-D202-2141-88FB-4A1740097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64bit OS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tööta</a:t>
            </a:r>
            <a:r>
              <a:rPr lang="en-US" dirty="0"/>
              <a:t> 32bit </a:t>
            </a:r>
            <a:r>
              <a:rPr lang="en-US" dirty="0" err="1"/>
              <a:t>protsessoriga</a:t>
            </a:r>
            <a:r>
              <a:rPr lang="en-US" dirty="0"/>
              <a:t> </a:t>
            </a:r>
            <a:r>
              <a:rPr lang="en-US" dirty="0" err="1"/>
              <a:t>arvutis</a:t>
            </a:r>
            <a:endParaRPr lang="en-US" dirty="0"/>
          </a:p>
          <a:p>
            <a:r>
              <a:rPr lang="en-US" dirty="0"/>
              <a:t>64bit </a:t>
            </a:r>
            <a:r>
              <a:rPr lang="en-US" dirty="0" err="1"/>
              <a:t>tarkvara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tööta</a:t>
            </a:r>
            <a:r>
              <a:rPr lang="en-US" dirty="0"/>
              <a:t> 32bit </a:t>
            </a:r>
            <a:r>
              <a:rPr lang="en-US" dirty="0" err="1"/>
              <a:t>operatsioonisüsteemil</a:t>
            </a:r>
            <a:endParaRPr lang="en-US" dirty="0"/>
          </a:p>
          <a:p>
            <a:r>
              <a:rPr lang="en-US" dirty="0"/>
              <a:t>32bit </a:t>
            </a:r>
            <a:r>
              <a:rPr lang="en-US" dirty="0" err="1"/>
              <a:t>tarkvara</a:t>
            </a:r>
            <a:r>
              <a:rPr lang="en-US" dirty="0"/>
              <a:t> </a:t>
            </a:r>
            <a:r>
              <a:rPr lang="en-US" dirty="0" err="1"/>
              <a:t>enamasti</a:t>
            </a:r>
            <a:r>
              <a:rPr lang="en-US" dirty="0"/>
              <a:t> </a:t>
            </a:r>
            <a:r>
              <a:rPr lang="en-US" dirty="0" err="1"/>
              <a:t>töötab</a:t>
            </a:r>
            <a:r>
              <a:rPr lang="en-US" dirty="0"/>
              <a:t> 64bit </a:t>
            </a:r>
            <a:r>
              <a:rPr lang="en-US" dirty="0" err="1"/>
              <a:t>operatsioonisüsteemil</a:t>
            </a:r>
            <a:endParaRPr lang="en-US" dirty="0"/>
          </a:p>
          <a:p>
            <a:r>
              <a:rPr lang="en-US" dirty="0"/>
              <a:t>32bit OS </a:t>
            </a:r>
            <a:r>
              <a:rPr lang="en-US" dirty="0" err="1"/>
              <a:t>oskab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4GB </a:t>
            </a:r>
            <a:r>
              <a:rPr lang="en-US" dirty="0" err="1"/>
              <a:t>mälu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1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EB97-DF11-A14D-9BB8-DEAD2942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Milline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on </a:t>
            </a:r>
            <a:r>
              <a:rPr lang="en-US" dirty="0" err="1"/>
              <a:t>õige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DA13-AF0F-7944-A06C-EBDAE289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Sõltub erinevatest asjaoludest:</a:t>
            </a:r>
            <a:endParaRPr lang="en-US" dirty="0"/>
          </a:p>
          <a:p>
            <a:pPr lvl="1"/>
            <a:r>
              <a:rPr lang="en-US" dirty="0" err="1"/>
              <a:t>Kasutamisharjumused</a:t>
            </a:r>
            <a:endParaRPr lang="en-US" dirty="0"/>
          </a:p>
          <a:p>
            <a:pPr lvl="1"/>
            <a:r>
              <a:rPr lang="en-US" dirty="0"/>
              <a:t>Hind</a:t>
            </a:r>
          </a:p>
          <a:p>
            <a:pPr lvl="1"/>
            <a:r>
              <a:rPr lang="en-US" dirty="0" err="1"/>
              <a:t>Olemasolev</a:t>
            </a:r>
            <a:r>
              <a:rPr lang="en-US" dirty="0"/>
              <a:t> </a:t>
            </a:r>
            <a:r>
              <a:rPr lang="en-US" dirty="0" err="1"/>
              <a:t>tarkvara</a:t>
            </a:r>
            <a:endParaRPr lang="en-US" dirty="0"/>
          </a:p>
          <a:p>
            <a:pPr lvl="1"/>
            <a:r>
              <a:rPr lang="en-US" dirty="0" err="1"/>
              <a:t>Ühilduvus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8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F197-0D9E-6048-9785-BBD41929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Virtuaalmasin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39C4-D8D9-244D-AE15-25748209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/>
              <a:t>Füüsilise</a:t>
            </a:r>
            <a:r>
              <a:rPr lang="en-GB" sz="2800" dirty="0"/>
              <a:t> </a:t>
            </a:r>
            <a:r>
              <a:rPr lang="en-GB" sz="2800" dirty="0" err="1"/>
              <a:t>arvuti</a:t>
            </a:r>
            <a:r>
              <a:rPr lang="en-GB" sz="2800" dirty="0"/>
              <a:t> </a:t>
            </a:r>
            <a:r>
              <a:rPr lang="en-GB" sz="2800" dirty="0" err="1"/>
              <a:t>tarkvaraline</a:t>
            </a:r>
            <a:r>
              <a:rPr lang="en-GB" sz="2800" dirty="0"/>
              <a:t> </a:t>
            </a:r>
            <a:r>
              <a:rPr lang="en-GB" sz="2800" dirty="0" err="1"/>
              <a:t>realisatsioon</a:t>
            </a:r>
            <a:r>
              <a:rPr lang="en-GB" sz="2800" dirty="0"/>
              <a:t> </a:t>
            </a:r>
            <a:r>
              <a:rPr lang="en-GB" sz="2800" dirty="0" err="1"/>
              <a:t>mille</a:t>
            </a:r>
            <a:r>
              <a:rPr lang="en-GB" sz="2800" dirty="0"/>
              <a:t> </a:t>
            </a:r>
            <a:r>
              <a:rPr lang="en-GB" sz="2800" dirty="0" err="1"/>
              <a:t>komponentidel</a:t>
            </a:r>
            <a:r>
              <a:rPr lang="en-GB" sz="2800" dirty="0"/>
              <a:t> </a:t>
            </a:r>
            <a:r>
              <a:rPr lang="en-GB" sz="2800" dirty="0" err="1"/>
              <a:t>ei</a:t>
            </a:r>
            <a:r>
              <a:rPr lang="en-GB" sz="2800" dirty="0"/>
              <a:t> ole </a:t>
            </a:r>
            <a:r>
              <a:rPr lang="en-GB" sz="2800" dirty="0" err="1"/>
              <a:t>üks-ühele</a:t>
            </a:r>
            <a:r>
              <a:rPr lang="en-GB" sz="2800" dirty="0"/>
              <a:t> </a:t>
            </a:r>
            <a:r>
              <a:rPr lang="en-GB" sz="2800" dirty="0" err="1"/>
              <a:t>seost</a:t>
            </a:r>
            <a:r>
              <a:rPr lang="en-GB" sz="2800" dirty="0"/>
              <a:t> </a:t>
            </a:r>
            <a:r>
              <a:rPr lang="en-GB" sz="2800" dirty="0" err="1"/>
              <a:t>riistvarakomponentidega</a:t>
            </a:r>
            <a:r>
              <a:rPr lang="en-GB" sz="2800" dirty="0"/>
              <a:t>, </a:t>
            </a:r>
            <a:r>
              <a:rPr lang="en-GB" sz="2800" dirty="0" err="1"/>
              <a:t>millel</a:t>
            </a:r>
            <a:r>
              <a:rPr lang="en-GB" sz="2800" dirty="0"/>
              <a:t> </a:t>
            </a:r>
            <a:r>
              <a:rPr lang="en-GB" sz="2800" dirty="0" err="1"/>
              <a:t>virtuaalmasin</a:t>
            </a:r>
            <a:r>
              <a:rPr lang="en-GB" sz="2800" dirty="0"/>
              <a:t> </a:t>
            </a:r>
            <a:r>
              <a:rPr lang="en-GB" sz="2800" dirty="0" err="1"/>
              <a:t>töötab</a:t>
            </a:r>
            <a:r>
              <a:rPr lang="en-GB" sz="2800" dirty="0"/>
              <a:t>.</a:t>
            </a:r>
            <a:endParaRPr lang="en-GB" dirty="0"/>
          </a:p>
          <a:p>
            <a:pPr lvl="1"/>
            <a:r>
              <a:rPr lang="en-GB" sz="2400" dirty="0" err="1"/>
              <a:t>Protsessi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 – </a:t>
            </a:r>
            <a:r>
              <a:rPr lang="en-GB" sz="2400" dirty="0" err="1"/>
              <a:t>ühe</a:t>
            </a:r>
            <a:r>
              <a:rPr lang="en-GB" sz="2400" dirty="0"/>
              <a:t> </a:t>
            </a:r>
            <a:r>
              <a:rPr lang="en-GB" sz="2400" dirty="0" err="1"/>
              <a:t>protsessi</a:t>
            </a:r>
            <a:r>
              <a:rPr lang="en-GB" sz="2400" dirty="0"/>
              <a:t> </a:t>
            </a:r>
            <a:r>
              <a:rPr lang="en-GB" sz="2400" dirty="0" err="1"/>
              <a:t>jaoks</a:t>
            </a:r>
            <a:r>
              <a:rPr lang="en-GB" sz="2400" dirty="0"/>
              <a:t> </a:t>
            </a:r>
            <a:r>
              <a:rPr lang="en-GB" sz="2400" dirty="0" err="1"/>
              <a:t>mõeldud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.</a:t>
            </a:r>
          </a:p>
          <a:p>
            <a:pPr lvl="1"/>
            <a:r>
              <a:rPr lang="en-GB" sz="2400" dirty="0" err="1"/>
              <a:t>Süsteemi</a:t>
            </a:r>
            <a:r>
              <a:rPr lang="en-GB" sz="2400" dirty="0"/>
              <a:t> </a:t>
            </a:r>
            <a:r>
              <a:rPr lang="en-GB" sz="2400" dirty="0" err="1"/>
              <a:t>virtuaalmasin</a:t>
            </a:r>
            <a:r>
              <a:rPr lang="en-GB" sz="2400" dirty="0"/>
              <a:t> – </a:t>
            </a:r>
            <a:r>
              <a:rPr lang="en-GB" sz="2400" dirty="0" err="1"/>
              <a:t>emuleerib</a:t>
            </a:r>
            <a:r>
              <a:rPr lang="en-GB" sz="2400" dirty="0"/>
              <a:t> </a:t>
            </a:r>
            <a:r>
              <a:rPr lang="en-GB" sz="2400" dirty="0" err="1"/>
              <a:t>tervet</a:t>
            </a:r>
            <a:r>
              <a:rPr lang="en-GB" sz="2400" dirty="0"/>
              <a:t> </a:t>
            </a:r>
            <a:r>
              <a:rPr lang="en-GB" sz="2400" dirty="0" err="1"/>
              <a:t>arvutisüsteemi</a:t>
            </a:r>
            <a:r>
              <a:rPr lang="en-GB" sz="2400" dirty="0"/>
              <a:t>, </a:t>
            </a:r>
            <a:r>
              <a:rPr lang="en-GB" sz="2400" dirty="0" err="1"/>
              <a:t>võimaldab</a:t>
            </a:r>
            <a:r>
              <a:rPr lang="en-GB" sz="2400" dirty="0"/>
              <a:t> </a:t>
            </a:r>
            <a:r>
              <a:rPr lang="en-GB" sz="2400" dirty="0" err="1"/>
              <a:t>käivitada</a:t>
            </a:r>
            <a:r>
              <a:rPr lang="en-GB" sz="2400" dirty="0"/>
              <a:t> </a:t>
            </a:r>
            <a:r>
              <a:rPr lang="en-GB" sz="2400" dirty="0" err="1"/>
              <a:t>operatsioonisüsteeme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8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2209-1023-FD4D-8183-26D39C93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Virtuaalmasina plussid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EA8E-03D6-0643-8F7E-47B2EDDC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Mitu</a:t>
            </a:r>
            <a:r>
              <a:rPr lang="en-GB" sz="3200" dirty="0"/>
              <a:t> </a:t>
            </a:r>
            <a:r>
              <a:rPr lang="en-GB" sz="3200" dirty="0" err="1"/>
              <a:t>operatsioonisüsteemi</a:t>
            </a:r>
            <a:r>
              <a:rPr lang="en-GB" sz="3200" dirty="0"/>
              <a:t> </a:t>
            </a:r>
            <a:r>
              <a:rPr lang="en-GB" sz="3200" dirty="0" err="1"/>
              <a:t>korraga</a:t>
            </a:r>
            <a:r>
              <a:rPr lang="en-GB" sz="3200" dirty="0"/>
              <a:t> </a:t>
            </a:r>
            <a:r>
              <a:rPr lang="en-GB" sz="3200" dirty="0" err="1"/>
              <a:t>ühes</a:t>
            </a:r>
            <a:r>
              <a:rPr lang="en-GB" sz="3200" dirty="0"/>
              <a:t> </a:t>
            </a:r>
            <a:r>
              <a:rPr lang="en-GB" sz="3200" dirty="0" err="1"/>
              <a:t>masinas</a:t>
            </a:r>
            <a:endParaRPr lang="en-GB" sz="3200" dirty="0"/>
          </a:p>
          <a:p>
            <a:r>
              <a:rPr lang="en-GB" sz="3200" dirty="0" err="1"/>
              <a:t>Virtualiseerida</a:t>
            </a:r>
            <a:r>
              <a:rPr lang="en-GB" sz="3200" dirty="0"/>
              <a:t> </a:t>
            </a:r>
            <a:r>
              <a:rPr lang="en-GB" sz="3200" dirty="0" err="1"/>
              <a:t>saab</a:t>
            </a:r>
            <a:r>
              <a:rPr lang="en-GB" sz="3200" dirty="0"/>
              <a:t> </a:t>
            </a:r>
            <a:r>
              <a:rPr lang="en-GB" sz="3200" dirty="0" err="1"/>
              <a:t>reaalsest</a:t>
            </a:r>
            <a:r>
              <a:rPr lang="en-GB" sz="3200" dirty="0"/>
              <a:t> </a:t>
            </a:r>
            <a:r>
              <a:rPr lang="en-GB" sz="3200" dirty="0" err="1"/>
              <a:t>erinevat</a:t>
            </a:r>
            <a:r>
              <a:rPr lang="en-GB" sz="3200" dirty="0"/>
              <a:t> </a:t>
            </a:r>
            <a:r>
              <a:rPr lang="en-GB" sz="3200" dirty="0" err="1"/>
              <a:t>riistvara</a:t>
            </a:r>
            <a:endParaRPr lang="en-GB" sz="3200" dirty="0"/>
          </a:p>
          <a:p>
            <a:r>
              <a:rPr lang="en-GB" sz="3200" dirty="0" err="1"/>
              <a:t>Varundus</a:t>
            </a:r>
            <a:r>
              <a:rPr lang="en-GB" sz="3200" dirty="0"/>
              <a:t>, </a:t>
            </a:r>
            <a:r>
              <a:rPr lang="en-GB" sz="3200" dirty="0" err="1"/>
              <a:t>tõrkekindlus</a:t>
            </a:r>
            <a:r>
              <a:rPr lang="en-GB" sz="3200" dirty="0"/>
              <a:t>, </a:t>
            </a:r>
            <a:r>
              <a:rPr lang="en-GB" sz="3200" dirty="0" err="1"/>
              <a:t>operatsioonisüsteemide</a:t>
            </a:r>
            <a:r>
              <a:rPr lang="en-GB" sz="3200" dirty="0"/>
              <a:t> </a:t>
            </a:r>
            <a:r>
              <a:rPr lang="en-GB" sz="3200" dirty="0" err="1"/>
              <a:t>kolimine</a:t>
            </a:r>
            <a:endParaRPr lang="en-GB" sz="3200" dirty="0"/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23723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146-E5A1-2447-9492-FE81ADCF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Hüperviisor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5228-BC48-DE44-B9E0-6315F876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Tarkvara</a:t>
            </a:r>
            <a:r>
              <a:rPr lang="en-GB" sz="3200" dirty="0"/>
              <a:t>, mis </a:t>
            </a:r>
            <a:r>
              <a:rPr lang="en-GB" sz="3200" dirty="0" err="1"/>
              <a:t>võimaldab</a:t>
            </a:r>
            <a:r>
              <a:rPr lang="en-GB" sz="3200" dirty="0"/>
              <a:t> </a:t>
            </a:r>
            <a:r>
              <a:rPr lang="en-GB" sz="3200" dirty="0" err="1"/>
              <a:t>virtuaalmasina</a:t>
            </a:r>
            <a:r>
              <a:rPr lang="en-GB" sz="3200" dirty="0"/>
              <a:t> </a:t>
            </a:r>
            <a:r>
              <a:rPr lang="en-GB" sz="3200" dirty="0" err="1"/>
              <a:t>tööd</a:t>
            </a:r>
            <a:r>
              <a:rPr lang="en-GB" sz="3200" dirty="0"/>
              <a:t> </a:t>
            </a:r>
            <a:r>
              <a:rPr lang="en-GB" sz="3200" dirty="0" err="1"/>
              <a:t>ja</a:t>
            </a:r>
            <a:r>
              <a:rPr lang="en-GB" sz="3200" dirty="0"/>
              <a:t> </a:t>
            </a:r>
            <a:r>
              <a:rPr lang="en-GB" sz="3200" dirty="0" err="1"/>
              <a:t>haldamist</a:t>
            </a:r>
            <a:r>
              <a:rPr lang="en-GB" sz="3200" dirty="0"/>
              <a:t>.</a:t>
            </a:r>
          </a:p>
          <a:p>
            <a:r>
              <a:rPr lang="en-GB" sz="3200" dirty="0" err="1"/>
              <a:t>Võib</a:t>
            </a:r>
            <a:r>
              <a:rPr lang="en-GB" sz="3200" dirty="0"/>
              <a:t> </a:t>
            </a:r>
            <a:r>
              <a:rPr lang="en-GB" sz="3200" dirty="0" err="1"/>
              <a:t>töötada</a:t>
            </a:r>
            <a:r>
              <a:rPr lang="en-GB" sz="3200" dirty="0"/>
              <a:t> </a:t>
            </a:r>
            <a:r>
              <a:rPr lang="en-GB" sz="3200" dirty="0" err="1"/>
              <a:t>nii</a:t>
            </a:r>
            <a:r>
              <a:rPr lang="en-GB" sz="3200" dirty="0"/>
              <a:t> </a:t>
            </a:r>
            <a:r>
              <a:rPr lang="en-GB" sz="3200" dirty="0" err="1"/>
              <a:t>operatsioonisüsteemi</a:t>
            </a:r>
            <a:r>
              <a:rPr lang="en-GB" sz="3200" dirty="0"/>
              <a:t> sees (</a:t>
            </a:r>
            <a:r>
              <a:rPr lang="en-GB" sz="3200" i="1" dirty="0"/>
              <a:t>hosted Virtual Machine</a:t>
            </a:r>
            <a:r>
              <a:rPr lang="en-GB" sz="3200" dirty="0"/>
              <a:t>) </a:t>
            </a:r>
            <a:r>
              <a:rPr lang="en-GB" sz="3200" dirty="0" err="1"/>
              <a:t>kui</a:t>
            </a:r>
            <a:r>
              <a:rPr lang="en-GB" sz="3200" dirty="0"/>
              <a:t> </a:t>
            </a:r>
            <a:r>
              <a:rPr lang="en-GB" sz="3200" dirty="0" err="1"/>
              <a:t>otse</a:t>
            </a:r>
            <a:r>
              <a:rPr lang="en-GB" sz="3200" dirty="0"/>
              <a:t> </a:t>
            </a:r>
            <a:r>
              <a:rPr lang="en-GB" sz="3200" dirty="0" err="1"/>
              <a:t>riistvaral</a:t>
            </a:r>
            <a:r>
              <a:rPr lang="en-GB" sz="3200" dirty="0"/>
              <a:t> (</a:t>
            </a:r>
            <a:r>
              <a:rPr lang="en-GB" sz="3200" i="1" dirty="0"/>
              <a:t>native Virtual Machine</a:t>
            </a:r>
            <a:r>
              <a:rPr lang="en-GB" sz="3200" dirty="0"/>
              <a:t>)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877728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BF90-01C5-7749-8D74-0F95E262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Levinumad hüperviisorid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1AB4-3BD0-8044-8D22-BD58437B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VMware Workstation Player</a:t>
            </a:r>
          </a:p>
          <a:p>
            <a:r>
              <a:rPr lang="en-GB" dirty="0"/>
              <a:t>VirtualBox</a:t>
            </a:r>
          </a:p>
          <a:p>
            <a:r>
              <a:rPr lang="en-GB" dirty="0"/>
              <a:t>Parallels Desktop</a:t>
            </a:r>
          </a:p>
          <a:p>
            <a:r>
              <a:rPr lang="en-GB" dirty="0"/>
              <a:t>QEMU</a:t>
            </a:r>
          </a:p>
          <a:p>
            <a:r>
              <a:rPr lang="en-GB" dirty="0"/>
              <a:t>Citrix Hypervisor</a:t>
            </a:r>
          </a:p>
          <a:p>
            <a:r>
              <a:rPr lang="en-GB" dirty="0"/>
              <a:t>Xen Project</a:t>
            </a:r>
          </a:p>
          <a:p>
            <a:r>
              <a:rPr lang="en-GB" dirty="0"/>
              <a:t>Microsoft Hyper-V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76690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6C9B-710A-EA44-A07C-F12073A8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Konteiner vs hüperviisor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9095-91D0-EC43-BE6D-7FE0F6B43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1557"/>
            <a:ext cx="10633821" cy="4337925"/>
          </a:xfrm>
        </p:spPr>
        <p:txBody>
          <a:bodyPr>
            <a:normAutofit/>
          </a:bodyPr>
          <a:lstStyle/>
          <a:p>
            <a:r>
              <a:rPr lang="en-GB" b="1" dirty="0" err="1"/>
              <a:t>Hüperviisorid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 err="1"/>
              <a:t>Lubavad</a:t>
            </a:r>
            <a:r>
              <a:rPr lang="en-GB" dirty="0"/>
              <a:t> </a:t>
            </a:r>
            <a:r>
              <a:rPr lang="en-GB" dirty="0" err="1"/>
              <a:t>operatsioonisüsteemil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</a:t>
            </a:r>
            <a:r>
              <a:rPr lang="en-GB" dirty="0" err="1"/>
              <a:t>virtuaalsete</a:t>
            </a:r>
            <a:r>
              <a:rPr lang="en-GB" dirty="0"/>
              <a:t> </a:t>
            </a:r>
            <a:r>
              <a:rPr lang="en-GB" dirty="0" err="1"/>
              <a:t>masinate</a:t>
            </a:r>
            <a:r>
              <a:rPr lang="en-GB" dirty="0"/>
              <a:t> </a:t>
            </a:r>
            <a:r>
              <a:rPr lang="en-GB" dirty="0" err="1"/>
              <a:t>abil</a:t>
            </a:r>
            <a:r>
              <a:rPr lang="en-GB" dirty="0"/>
              <a:t> </a:t>
            </a:r>
            <a:r>
              <a:rPr lang="en-GB" dirty="0" err="1"/>
              <a:t>riistvarast</a:t>
            </a:r>
            <a:r>
              <a:rPr lang="en-GB" dirty="0"/>
              <a:t> </a:t>
            </a:r>
            <a:r>
              <a:rPr lang="en-GB" dirty="0" err="1"/>
              <a:t>sõltumatult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Jagada</a:t>
            </a:r>
            <a:r>
              <a:rPr lang="en-GB" dirty="0"/>
              <a:t> </a:t>
            </a:r>
            <a:r>
              <a:rPr lang="en-GB" dirty="0" err="1"/>
              <a:t>virtuaalseid</a:t>
            </a:r>
            <a:r>
              <a:rPr lang="en-GB" dirty="0"/>
              <a:t> </a:t>
            </a:r>
            <a:r>
              <a:rPr lang="en-GB" dirty="0" err="1"/>
              <a:t>arvutus</a:t>
            </a:r>
            <a:r>
              <a:rPr lang="en-GB" dirty="0"/>
              <a:t>-, </a:t>
            </a:r>
            <a:r>
              <a:rPr lang="en-GB" dirty="0" err="1"/>
              <a:t>salvestus</a:t>
            </a:r>
            <a:r>
              <a:rPr lang="en-GB" dirty="0"/>
              <a:t>-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mäluressursse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Saab </a:t>
            </a:r>
            <a:r>
              <a:rPr lang="en-GB" dirty="0" err="1"/>
              <a:t>käitada</a:t>
            </a:r>
            <a:r>
              <a:rPr lang="en-GB" dirty="0"/>
              <a:t> </a:t>
            </a:r>
            <a:r>
              <a:rPr lang="en-GB" dirty="0" err="1"/>
              <a:t>mitut</a:t>
            </a:r>
            <a:r>
              <a:rPr lang="en-GB" dirty="0"/>
              <a:t> </a:t>
            </a:r>
            <a:r>
              <a:rPr lang="en-GB" dirty="0" err="1"/>
              <a:t>opsüsteemi</a:t>
            </a:r>
            <a:r>
              <a:rPr lang="en-GB" dirty="0"/>
              <a:t> </a:t>
            </a:r>
            <a:r>
              <a:rPr lang="en-GB" dirty="0" err="1"/>
              <a:t>ühe</a:t>
            </a:r>
            <a:r>
              <a:rPr lang="en-GB" dirty="0"/>
              <a:t> </a:t>
            </a:r>
            <a:r>
              <a:rPr lang="en-GB" dirty="0" err="1"/>
              <a:t>serveri</a:t>
            </a:r>
            <a:r>
              <a:rPr lang="en-GB" dirty="0"/>
              <a:t> peal (</a:t>
            </a:r>
            <a:r>
              <a:rPr lang="en-GB" i="1" dirty="0"/>
              <a:t>native Virtual Machine</a:t>
            </a:r>
            <a:r>
              <a:rPr lang="en-GB" dirty="0"/>
              <a:t>) </a:t>
            </a:r>
            <a:r>
              <a:rPr lang="en-GB" dirty="0" err="1"/>
              <a:t>või</a:t>
            </a:r>
            <a:r>
              <a:rPr lang="en-GB" dirty="0"/>
              <a:t> </a:t>
            </a:r>
            <a:r>
              <a:rPr lang="en-GB" dirty="0" err="1"/>
              <a:t>installida</a:t>
            </a:r>
            <a:r>
              <a:rPr lang="en-GB" dirty="0"/>
              <a:t> </a:t>
            </a:r>
            <a:r>
              <a:rPr lang="en-GB" dirty="0" err="1"/>
              <a:t>ühe</a:t>
            </a:r>
            <a:r>
              <a:rPr lang="en-GB" dirty="0"/>
              <a:t> </a:t>
            </a:r>
            <a:r>
              <a:rPr lang="en-GB" dirty="0" err="1"/>
              <a:t>standardse</a:t>
            </a:r>
            <a:r>
              <a:rPr lang="en-GB" dirty="0"/>
              <a:t> </a:t>
            </a:r>
            <a:r>
              <a:rPr lang="en-GB" dirty="0" err="1"/>
              <a:t>operatsioonisüsteemi</a:t>
            </a:r>
            <a:r>
              <a:rPr lang="en-GB" dirty="0"/>
              <a:t> </a:t>
            </a:r>
            <a:r>
              <a:rPr lang="en-GB" dirty="0" err="1"/>
              <a:t>peale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isoleerida</a:t>
            </a:r>
            <a:r>
              <a:rPr lang="en-GB" dirty="0"/>
              <a:t> (</a:t>
            </a:r>
            <a:r>
              <a:rPr lang="en-GB" i="1" dirty="0"/>
              <a:t>hosted Virtual Machine</a:t>
            </a:r>
            <a:r>
              <a:rPr lang="en-GB" dirty="0"/>
              <a:t>).</a:t>
            </a:r>
          </a:p>
          <a:p>
            <a:r>
              <a:rPr lang="en-GB" b="1" dirty="0" err="1"/>
              <a:t>Konteinerid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Luba </a:t>
            </a:r>
            <a:r>
              <a:rPr lang="en-GB" dirty="0" err="1"/>
              <a:t>rakendustel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</a:t>
            </a:r>
            <a:r>
              <a:rPr lang="en-GB" dirty="0" err="1"/>
              <a:t>opsüsteemist</a:t>
            </a:r>
            <a:r>
              <a:rPr lang="en-GB" dirty="0"/>
              <a:t> </a:t>
            </a:r>
            <a:r>
              <a:rPr lang="en-GB" dirty="0" err="1"/>
              <a:t>sõltumatult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Saavad</a:t>
            </a:r>
            <a:r>
              <a:rPr lang="en-GB" dirty="0"/>
              <a:t> </a:t>
            </a:r>
            <a:r>
              <a:rPr lang="en-GB" dirty="0" err="1"/>
              <a:t>töötada</a:t>
            </a:r>
            <a:r>
              <a:rPr lang="en-GB" dirty="0"/>
              <a:t> mis </a:t>
            </a:r>
            <a:r>
              <a:rPr lang="en-GB" dirty="0" err="1"/>
              <a:t>tahes</a:t>
            </a:r>
            <a:r>
              <a:rPr lang="en-GB" dirty="0"/>
              <a:t> </a:t>
            </a:r>
            <a:r>
              <a:rPr lang="en-GB" dirty="0" err="1"/>
              <a:t>operatsioonisüsteemil</a:t>
            </a:r>
            <a:r>
              <a:rPr lang="en-GB" dirty="0"/>
              <a:t> - </a:t>
            </a:r>
            <a:r>
              <a:rPr lang="en-GB" dirty="0" err="1"/>
              <a:t>tööks</a:t>
            </a:r>
            <a:r>
              <a:rPr lang="en-GB" dirty="0"/>
              <a:t> on </a:t>
            </a:r>
            <a:r>
              <a:rPr lang="en-GB" dirty="0" err="1"/>
              <a:t>vaja</a:t>
            </a:r>
            <a:r>
              <a:rPr lang="en-GB" dirty="0"/>
              <a:t> </a:t>
            </a:r>
            <a:r>
              <a:rPr lang="en-GB" dirty="0" err="1"/>
              <a:t>ainult</a:t>
            </a:r>
            <a:r>
              <a:rPr lang="en-GB" dirty="0"/>
              <a:t> </a:t>
            </a:r>
            <a:r>
              <a:rPr lang="en-GB" dirty="0" err="1"/>
              <a:t>konteinermootorit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On </a:t>
            </a:r>
            <a:r>
              <a:rPr lang="en-GB" dirty="0" err="1"/>
              <a:t>äärmiselt</a:t>
            </a:r>
            <a:r>
              <a:rPr lang="en-GB" dirty="0"/>
              <a:t> </a:t>
            </a:r>
            <a:r>
              <a:rPr lang="en-GB" dirty="0" err="1"/>
              <a:t>portatiivsed</a:t>
            </a:r>
            <a:r>
              <a:rPr lang="en-GB" dirty="0"/>
              <a:t>, </a:t>
            </a:r>
            <a:r>
              <a:rPr lang="en-GB" dirty="0" err="1"/>
              <a:t>kuna</a:t>
            </a:r>
            <a:r>
              <a:rPr lang="en-GB" dirty="0"/>
              <a:t> </a:t>
            </a:r>
            <a:r>
              <a:rPr lang="en-GB" dirty="0" err="1"/>
              <a:t>konteineris</a:t>
            </a:r>
            <a:r>
              <a:rPr lang="en-GB" dirty="0"/>
              <a:t> on </a:t>
            </a:r>
            <a:r>
              <a:rPr lang="en-GB" dirty="0" err="1"/>
              <a:t>rakendusel</a:t>
            </a:r>
            <a:r>
              <a:rPr lang="en-GB" dirty="0"/>
              <a:t> </a:t>
            </a:r>
            <a:r>
              <a:rPr lang="en-GB" dirty="0" err="1"/>
              <a:t>kõik</a:t>
            </a:r>
            <a:r>
              <a:rPr lang="en-GB" dirty="0"/>
              <a:t>, </a:t>
            </a:r>
            <a:r>
              <a:rPr lang="en-GB" dirty="0" err="1"/>
              <a:t>mida</a:t>
            </a:r>
            <a:r>
              <a:rPr lang="en-GB" dirty="0"/>
              <a:t> ta </a:t>
            </a:r>
            <a:r>
              <a:rPr lang="en-GB" dirty="0" err="1"/>
              <a:t>käivitamiseks</a:t>
            </a:r>
            <a:r>
              <a:rPr lang="en-GB" dirty="0"/>
              <a:t> </a:t>
            </a:r>
            <a:r>
              <a:rPr lang="en-GB" dirty="0" err="1"/>
              <a:t>vajab</a:t>
            </a:r>
            <a:r>
              <a:rPr lang="en-GB" dirty="0"/>
              <a:t>.</a:t>
            </a:r>
          </a:p>
          <a:p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29001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n-US" dirty="0" err="1"/>
              <a:t>tund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dirty="0"/>
              <a:t>Test</a:t>
            </a:r>
          </a:p>
          <a:p>
            <a:r>
              <a:rPr lang="en-US" sz="3600" dirty="0" err="1"/>
              <a:t>Kodutööde</a:t>
            </a:r>
            <a:r>
              <a:rPr lang="en-US" sz="3600" dirty="0"/>
              <a:t> </a:t>
            </a:r>
            <a:r>
              <a:rPr lang="en-US" sz="3600" dirty="0" err="1"/>
              <a:t>esitlused</a:t>
            </a:r>
            <a:endParaRPr lang="en-US" sz="3600" dirty="0"/>
          </a:p>
          <a:p>
            <a:r>
              <a:rPr lang="en-US" sz="3600" dirty="0" err="1"/>
              <a:t>Operatsioonisüsteemid</a:t>
            </a:r>
            <a:endParaRPr lang="et-EE" sz="3600" dirty="0"/>
          </a:p>
          <a:p>
            <a:r>
              <a:rPr lang="et-EE" sz="3600" dirty="0"/>
              <a:t>Operatsioonisüsteemi paigaldamine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AB37DDF5-3917-4A57-AA35-A093A91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Operatsioonisüsteemi paigaldamine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F3ED9AC6-350D-48E2-96E9-E0852E64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Paigaldame arvutile operatsioonisüsteemi</a:t>
            </a:r>
          </a:p>
          <a:p>
            <a:pPr lvl="1"/>
            <a:r>
              <a:rPr lang="et-EE" dirty="0"/>
              <a:t>Windows</a:t>
            </a:r>
          </a:p>
          <a:p>
            <a:pPr lvl="1"/>
            <a:r>
              <a:rPr lang="et-EE" dirty="0" err="1"/>
              <a:t>Ubuntu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9070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Oma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paigaldamine</a:t>
            </a:r>
            <a:r>
              <a:rPr lang="en-US" dirty="0"/>
              <a:t> </a:t>
            </a:r>
            <a:r>
              <a:rPr lang="en-US" dirty="0" err="1"/>
              <a:t>virtuaalmasinasse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ja </a:t>
            </a:r>
            <a:r>
              <a:rPr lang="en-US" dirty="0" err="1"/>
              <a:t>kogemuse</a:t>
            </a:r>
            <a:r>
              <a:rPr lang="en-US" dirty="0"/>
              <a:t> </a:t>
            </a:r>
            <a:r>
              <a:rPr lang="en-US" dirty="0" err="1"/>
              <a:t>kirjeldamine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endParaRPr lang="en-US" dirty="0"/>
          </a:p>
          <a:p>
            <a:r>
              <a:rPr lang="en-US" dirty="0" err="1"/>
              <a:t>Kindlasti</a:t>
            </a:r>
            <a:r>
              <a:rPr lang="en-US" dirty="0"/>
              <a:t> </a:t>
            </a:r>
            <a:r>
              <a:rPr lang="en-US" dirty="0" err="1"/>
              <a:t>kirjelda</a:t>
            </a:r>
            <a:r>
              <a:rPr lang="en-US" dirty="0"/>
              <a:t> ka </a:t>
            </a:r>
            <a:r>
              <a:rPr lang="en-US" dirty="0" err="1"/>
              <a:t>probleeme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esineb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eelmis</a:t>
            </a:r>
            <a:r>
              <a:rPr lang="et-EE" dirty="0"/>
              <a:t>t</a:t>
            </a:r>
            <a:r>
              <a:rPr lang="en-US" dirty="0"/>
              <a:t>e </a:t>
            </a:r>
            <a:r>
              <a:rPr lang="en-US" dirty="0" err="1"/>
              <a:t>loengu</a:t>
            </a:r>
            <a:r>
              <a:rPr lang="et-EE" dirty="0"/>
              <a:t>te</a:t>
            </a:r>
            <a:r>
              <a:rPr lang="en-US" dirty="0"/>
              <a:t> </a:t>
            </a:r>
            <a:r>
              <a:rPr lang="en-US" dirty="0" err="1"/>
              <a:t>kohta</a:t>
            </a:r>
            <a:endParaRPr lang="en-US" dirty="0"/>
          </a:p>
        </p:txBody>
      </p:sp>
      <p:sp>
        <p:nvSpPr>
          <p:cNvPr id="5" name="Sisu kohatäide 4">
            <a:extLst>
              <a:ext uri="{FF2B5EF4-FFF2-40B4-BE49-F238E27FC236}">
                <a16:creationId xmlns:a16="http://schemas.microsoft.com/office/drawing/2014/main" id="{784BD663-9140-4A03-AD5C-F49785A5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583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Kodutööde</a:t>
            </a:r>
            <a:r>
              <a:rPr lang="en-US" dirty="0"/>
              <a:t> </a:t>
            </a:r>
            <a:r>
              <a:rPr lang="en-US" dirty="0" err="1"/>
              <a:t>esitlused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Tähtsaim</a:t>
            </a:r>
            <a:r>
              <a:rPr lang="en-US" dirty="0"/>
              <a:t> </a:t>
            </a:r>
            <a:r>
              <a:rPr lang="en-US" dirty="0" err="1"/>
              <a:t>süsteemitarkvara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, mis </a:t>
            </a:r>
            <a:r>
              <a:rPr lang="en-US" dirty="0" err="1"/>
              <a:t>laaditakse</a:t>
            </a:r>
            <a:r>
              <a:rPr lang="en-US" dirty="0"/>
              <a:t> </a:t>
            </a:r>
            <a:r>
              <a:rPr lang="en-US" dirty="0" err="1"/>
              <a:t>arvutisse</a:t>
            </a:r>
            <a:r>
              <a:rPr lang="en-US" dirty="0"/>
              <a:t> </a:t>
            </a:r>
            <a:r>
              <a:rPr lang="en-US" dirty="0" err="1"/>
              <a:t>buudiprogrammi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mis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tööd</a:t>
            </a:r>
            <a:r>
              <a:rPr lang="en-US" dirty="0"/>
              <a:t> ja </a:t>
            </a:r>
            <a:r>
              <a:rPr lang="en-US" dirty="0" err="1"/>
              <a:t>teenindab</a:t>
            </a:r>
            <a:r>
              <a:rPr lang="en-US" dirty="0"/>
              <a:t> </a:t>
            </a:r>
            <a:r>
              <a:rPr lang="en-US" dirty="0" err="1"/>
              <a:t>rakendusprogramme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Programm</a:t>
            </a:r>
            <a:r>
              <a:rPr lang="en-GB" dirty="0"/>
              <a:t>, mis </a:t>
            </a:r>
            <a:r>
              <a:rPr lang="en-GB" dirty="0" err="1"/>
              <a:t>haldab</a:t>
            </a:r>
            <a:r>
              <a:rPr lang="en-GB" dirty="0"/>
              <a:t> </a:t>
            </a:r>
            <a:r>
              <a:rPr lang="en-GB" dirty="0" err="1"/>
              <a:t>arvuti</a:t>
            </a:r>
            <a:r>
              <a:rPr lang="en-GB" dirty="0"/>
              <a:t> </a:t>
            </a:r>
            <a:r>
              <a:rPr lang="en-GB" dirty="0" err="1"/>
              <a:t>ressursse</a:t>
            </a:r>
            <a:r>
              <a:rPr lang="en-GB" dirty="0"/>
              <a:t>, </a:t>
            </a:r>
            <a:r>
              <a:rPr lang="en-GB" dirty="0" err="1"/>
              <a:t>eriti</a:t>
            </a:r>
            <a:r>
              <a:rPr lang="en-GB" dirty="0"/>
              <a:t> </a:t>
            </a:r>
            <a:r>
              <a:rPr lang="en-GB" dirty="0" err="1"/>
              <a:t>nende</a:t>
            </a:r>
            <a:r>
              <a:rPr lang="en-GB" dirty="0"/>
              <a:t> </a:t>
            </a:r>
            <a:r>
              <a:rPr lang="en-GB" dirty="0" err="1"/>
              <a:t>jaotamist</a:t>
            </a:r>
            <a:r>
              <a:rPr lang="en-GB" dirty="0"/>
              <a:t> </a:t>
            </a:r>
            <a:r>
              <a:rPr lang="en-GB" dirty="0" err="1"/>
              <a:t>teiste</a:t>
            </a:r>
            <a:r>
              <a:rPr lang="en-GB" dirty="0"/>
              <a:t> </a:t>
            </a:r>
            <a:r>
              <a:rPr lang="en-GB" dirty="0" err="1"/>
              <a:t>programmide</a:t>
            </a:r>
            <a:r>
              <a:rPr lang="en-GB" dirty="0"/>
              <a:t> </a:t>
            </a:r>
            <a:r>
              <a:rPr lang="en-GB" dirty="0" err="1"/>
              <a:t>vahel</a:t>
            </a:r>
            <a:r>
              <a:rPr lang="en-GB" dirty="0"/>
              <a:t>. </a:t>
            </a:r>
            <a:r>
              <a:rPr lang="en-GB" dirty="0" err="1"/>
              <a:t>Tüüpiliste</a:t>
            </a:r>
            <a:r>
              <a:rPr lang="en-GB" dirty="0"/>
              <a:t> </a:t>
            </a:r>
            <a:r>
              <a:rPr lang="en-GB" dirty="0" err="1"/>
              <a:t>ressursside</a:t>
            </a:r>
            <a:r>
              <a:rPr lang="en-GB" dirty="0"/>
              <a:t> </a:t>
            </a:r>
            <a:r>
              <a:rPr lang="en-GB" dirty="0" err="1"/>
              <a:t>hulka</a:t>
            </a:r>
            <a:r>
              <a:rPr lang="en-GB" dirty="0"/>
              <a:t> </a:t>
            </a:r>
            <a:r>
              <a:rPr lang="en-GB" dirty="0" err="1"/>
              <a:t>kuuluvad</a:t>
            </a:r>
            <a:r>
              <a:rPr lang="en-GB" dirty="0"/>
              <a:t> </a:t>
            </a:r>
            <a:r>
              <a:rPr lang="en-GB" dirty="0" err="1"/>
              <a:t>keskprotsessor</a:t>
            </a:r>
            <a:r>
              <a:rPr lang="en-GB" dirty="0"/>
              <a:t> (CPU), </a:t>
            </a:r>
            <a:r>
              <a:rPr lang="en-GB" dirty="0" err="1"/>
              <a:t>arvuti</a:t>
            </a:r>
            <a:r>
              <a:rPr lang="en-GB" dirty="0"/>
              <a:t> </a:t>
            </a:r>
            <a:r>
              <a:rPr lang="en-GB" dirty="0" err="1"/>
              <a:t>mälu</a:t>
            </a:r>
            <a:r>
              <a:rPr lang="en-GB" dirty="0"/>
              <a:t>, </a:t>
            </a:r>
            <a:r>
              <a:rPr lang="en-GB" dirty="0" err="1"/>
              <a:t>failide</a:t>
            </a:r>
            <a:r>
              <a:rPr lang="en-GB" dirty="0"/>
              <a:t> </a:t>
            </a:r>
            <a:r>
              <a:rPr lang="en-GB" dirty="0" err="1"/>
              <a:t>salvestusruum</a:t>
            </a:r>
            <a:r>
              <a:rPr lang="en-GB" dirty="0"/>
              <a:t>, </a:t>
            </a:r>
            <a:r>
              <a:rPr lang="en-GB" dirty="0" err="1"/>
              <a:t>sisend-väljundseadmed</a:t>
            </a:r>
            <a:r>
              <a:rPr lang="en-GB" dirty="0"/>
              <a:t> (I/O)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võrguühendused</a:t>
            </a:r>
            <a:r>
              <a:rPr lang="en-GB" dirty="0"/>
              <a:t>. </a:t>
            </a:r>
            <a:r>
              <a:rPr lang="en-GB" dirty="0" err="1"/>
              <a:t>Haldusülesanded</a:t>
            </a:r>
            <a:r>
              <a:rPr lang="en-GB" dirty="0"/>
              <a:t> </a:t>
            </a:r>
            <a:r>
              <a:rPr lang="en-GB" dirty="0" err="1"/>
              <a:t>hõlmavad</a:t>
            </a:r>
            <a:r>
              <a:rPr lang="en-GB" dirty="0"/>
              <a:t> </a:t>
            </a:r>
            <a:r>
              <a:rPr lang="en-GB" dirty="0" err="1"/>
              <a:t>ressursside</a:t>
            </a:r>
            <a:r>
              <a:rPr lang="en-GB" dirty="0"/>
              <a:t> </a:t>
            </a:r>
            <a:r>
              <a:rPr lang="en-GB" dirty="0" err="1"/>
              <a:t>kasutamise</a:t>
            </a:r>
            <a:r>
              <a:rPr lang="en-GB" dirty="0"/>
              <a:t> </a:t>
            </a:r>
            <a:r>
              <a:rPr lang="en-GB" dirty="0" err="1"/>
              <a:t>ajastamist</a:t>
            </a:r>
            <a:r>
              <a:rPr lang="en-GB" dirty="0"/>
              <a:t> </a:t>
            </a:r>
            <a:r>
              <a:rPr lang="en-GB" dirty="0" err="1"/>
              <a:t>konfliktide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programmide</a:t>
            </a:r>
            <a:r>
              <a:rPr lang="en-GB" dirty="0"/>
              <a:t> </a:t>
            </a:r>
            <a:r>
              <a:rPr lang="en-GB" dirty="0" err="1"/>
              <a:t>vaheliste</a:t>
            </a:r>
            <a:r>
              <a:rPr lang="en-GB" dirty="0"/>
              <a:t> </a:t>
            </a:r>
            <a:r>
              <a:rPr lang="en-GB" dirty="0" err="1"/>
              <a:t>häirete</a:t>
            </a:r>
            <a:r>
              <a:rPr lang="en-GB" dirty="0"/>
              <a:t> </a:t>
            </a:r>
            <a:r>
              <a:rPr lang="en-GB" dirty="0" err="1"/>
              <a:t>vältimiseks</a:t>
            </a:r>
            <a:r>
              <a:rPr lang="en-GB" dirty="0"/>
              <a:t>. </a:t>
            </a:r>
            <a:r>
              <a:rPr lang="en-GB" dirty="0" err="1"/>
              <a:t>Erinevalt</a:t>
            </a:r>
            <a:r>
              <a:rPr lang="en-GB" dirty="0"/>
              <a:t> </a:t>
            </a:r>
            <a:r>
              <a:rPr lang="en-GB" dirty="0" err="1"/>
              <a:t>enamikust</a:t>
            </a:r>
            <a:r>
              <a:rPr lang="en-GB" dirty="0"/>
              <a:t> </a:t>
            </a:r>
            <a:r>
              <a:rPr lang="en-GB" dirty="0" err="1"/>
              <a:t>programmidest</a:t>
            </a:r>
            <a:r>
              <a:rPr lang="en-GB" dirty="0"/>
              <a:t>, mis </a:t>
            </a:r>
            <a:r>
              <a:rPr lang="en-GB" dirty="0" err="1"/>
              <a:t>täidavad</a:t>
            </a:r>
            <a:r>
              <a:rPr lang="en-GB" dirty="0"/>
              <a:t> </a:t>
            </a:r>
            <a:r>
              <a:rPr lang="en-GB" dirty="0" err="1"/>
              <a:t>ülesande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lõpetatakse</a:t>
            </a:r>
            <a:r>
              <a:rPr lang="en-GB" dirty="0"/>
              <a:t>, </a:t>
            </a:r>
            <a:r>
              <a:rPr lang="en-GB" dirty="0" err="1"/>
              <a:t>töötab</a:t>
            </a:r>
            <a:r>
              <a:rPr lang="en-GB" dirty="0"/>
              <a:t> </a:t>
            </a:r>
            <a:r>
              <a:rPr lang="en-GB" dirty="0" err="1"/>
              <a:t>operatsioonisüsteem</a:t>
            </a:r>
            <a:r>
              <a:rPr lang="en-GB" dirty="0"/>
              <a:t> </a:t>
            </a:r>
            <a:r>
              <a:rPr lang="en-GB" dirty="0" err="1"/>
              <a:t>lõputult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lõpeb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siis</a:t>
            </a:r>
            <a:r>
              <a:rPr lang="en-GB" dirty="0"/>
              <a:t>,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arvuti</a:t>
            </a:r>
            <a:r>
              <a:rPr lang="en-GB" dirty="0"/>
              <a:t> on </a:t>
            </a:r>
            <a:r>
              <a:rPr lang="en-GB" dirty="0" err="1"/>
              <a:t>välja</a:t>
            </a:r>
            <a:r>
              <a:rPr lang="en-GB" dirty="0"/>
              <a:t> </a:t>
            </a:r>
            <a:r>
              <a:rPr lang="en-GB" dirty="0" err="1"/>
              <a:t>lülitatud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55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www.britannica.com</a:t>
            </a:r>
            <a:r>
              <a:rPr lang="en-US" dirty="0"/>
              <a:t>/technology/operating-system</a:t>
            </a:r>
          </a:p>
        </p:txBody>
      </p:sp>
    </p:spTree>
    <p:extLst>
      <p:ext uri="{BB962C8B-B14F-4D97-AF65-F5344CB8AC3E}">
        <p14:creationId xmlns:p14="http://schemas.microsoft.com/office/powerpoint/2010/main" val="2046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60596" cy="3541714"/>
          </a:xfrm>
        </p:spPr>
        <p:txBody>
          <a:bodyPr>
            <a:normAutofit fontScale="77500" lnSpcReduction="20000"/>
          </a:bodyPr>
          <a:lstStyle/>
          <a:p>
            <a:r>
              <a:rPr lang="en-GB" sz="3100" b="1" dirty="0" err="1"/>
              <a:t>Operatsioonisüsteem</a:t>
            </a:r>
            <a:r>
              <a:rPr lang="en-GB" sz="3100" dirty="0"/>
              <a:t> </a:t>
            </a:r>
            <a:r>
              <a:rPr lang="en-GB" sz="3100" dirty="0" err="1"/>
              <a:t>toimib</a:t>
            </a:r>
            <a:r>
              <a:rPr lang="en-GB" sz="3100" dirty="0"/>
              <a:t> </a:t>
            </a:r>
            <a:r>
              <a:rPr lang="en-GB" sz="3100" dirty="0" err="1"/>
              <a:t>liidesena</a:t>
            </a:r>
            <a:r>
              <a:rPr lang="en-GB" sz="3100" dirty="0"/>
              <a:t>, mis </a:t>
            </a:r>
            <a:r>
              <a:rPr lang="en-GB" sz="3100" dirty="0" err="1"/>
              <a:t>ühendab</a:t>
            </a:r>
            <a:r>
              <a:rPr lang="en-GB" sz="3100" dirty="0"/>
              <a:t> </a:t>
            </a:r>
            <a:r>
              <a:rPr lang="en-GB" sz="3100" dirty="0" err="1"/>
              <a:t>arvutikasutajat</a:t>
            </a:r>
            <a:r>
              <a:rPr lang="en-GB" sz="3100" dirty="0"/>
              <a:t> </a:t>
            </a:r>
            <a:r>
              <a:rPr lang="en-GB" sz="3100" dirty="0" err="1"/>
              <a:t>arvuti</a:t>
            </a:r>
            <a:r>
              <a:rPr lang="en-GB" sz="3100" dirty="0"/>
              <a:t> </a:t>
            </a:r>
            <a:r>
              <a:rPr lang="en-GB" sz="3100" dirty="0" err="1"/>
              <a:t>riistvaraga</a:t>
            </a:r>
            <a:r>
              <a:rPr lang="en-GB" sz="3100" dirty="0"/>
              <a:t>.</a:t>
            </a:r>
          </a:p>
          <a:p>
            <a:r>
              <a:rPr lang="en-GB" sz="3100" b="1" dirty="0" err="1"/>
              <a:t>Operatsioonisüsteem</a:t>
            </a:r>
            <a:r>
              <a:rPr lang="en-GB" sz="3100" dirty="0"/>
              <a:t> </a:t>
            </a:r>
            <a:r>
              <a:rPr lang="en-GB" sz="3100" dirty="0" err="1"/>
              <a:t>kuulub</a:t>
            </a:r>
            <a:r>
              <a:rPr lang="en-GB" sz="3100" dirty="0"/>
              <a:t> </a:t>
            </a:r>
            <a:r>
              <a:rPr lang="en-GB" sz="3100" dirty="0" err="1"/>
              <a:t>süsteemitarkvara</a:t>
            </a:r>
            <a:r>
              <a:rPr lang="en-GB" sz="3100" dirty="0"/>
              <a:t> </a:t>
            </a:r>
            <a:r>
              <a:rPr lang="en-GB" sz="3100" dirty="0" err="1"/>
              <a:t>kategooriasse</a:t>
            </a:r>
            <a:r>
              <a:rPr lang="en-GB" sz="3100" dirty="0"/>
              <a:t>, </a:t>
            </a:r>
            <a:r>
              <a:rPr lang="en-GB" sz="3100" dirty="0" err="1"/>
              <a:t>mille</a:t>
            </a:r>
            <a:r>
              <a:rPr lang="en-GB" sz="3100" dirty="0"/>
              <a:t> </a:t>
            </a:r>
            <a:r>
              <a:rPr lang="en-GB" sz="3100" dirty="0" err="1"/>
              <a:t>põhiülesanded</a:t>
            </a:r>
            <a:r>
              <a:rPr lang="en-GB" sz="3100" dirty="0"/>
              <a:t> on:</a:t>
            </a:r>
          </a:p>
          <a:p>
            <a:pPr lvl="1"/>
            <a:r>
              <a:rPr lang="en-GB" sz="2600" dirty="0" err="1"/>
              <a:t>Failihaldus</a:t>
            </a:r>
            <a:endParaRPr lang="en-GB" sz="2600" dirty="0"/>
          </a:p>
          <a:p>
            <a:pPr lvl="1"/>
            <a:r>
              <a:rPr lang="en-GB" sz="2600" dirty="0" err="1"/>
              <a:t>Mälukäsitlus</a:t>
            </a:r>
            <a:endParaRPr lang="en-GB" sz="2600" dirty="0"/>
          </a:p>
          <a:p>
            <a:pPr lvl="1"/>
            <a:r>
              <a:rPr lang="en-GB" sz="2600" dirty="0" err="1"/>
              <a:t>Protsesside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  <a:p>
            <a:pPr lvl="1"/>
            <a:r>
              <a:rPr lang="en-GB" sz="2600" dirty="0" err="1"/>
              <a:t>Sisendi</a:t>
            </a:r>
            <a:r>
              <a:rPr lang="en-GB" sz="2600" dirty="0"/>
              <a:t>/</a:t>
            </a:r>
            <a:r>
              <a:rPr lang="en-GB" sz="2600" dirty="0" err="1"/>
              <a:t>väljundi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  <a:p>
            <a:pPr lvl="1"/>
            <a:r>
              <a:rPr lang="en-GB" sz="2600" dirty="0" err="1"/>
              <a:t>Väliste</a:t>
            </a:r>
            <a:r>
              <a:rPr lang="en-GB" sz="2600" dirty="0"/>
              <a:t> </a:t>
            </a:r>
            <a:r>
              <a:rPr lang="en-GB" sz="2600" dirty="0" err="1"/>
              <a:t>seadmete</a:t>
            </a:r>
            <a:r>
              <a:rPr lang="en-GB" sz="2600" dirty="0"/>
              <a:t> </a:t>
            </a:r>
            <a:r>
              <a:rPr lang="en-GB" sz="2600" dirty="0" err="1"/>
              <a:t>haldamine</a:t>
            </a:r>
            <a:endParaRPr lang="en-GB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6264776"/>
            <a:ext cx="55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https://www.w3schools.in/operating-system-tutorial/intro/</a:t>
            </a:r>
          </a:p>
        </p:txBody>
      </p:sp>
    </p:spTree>
    <p:extLst>
      <p:ext uri="{BB962C8B-B14F-4D97-AF65-F5344CB8AC3E}">
        <p14:creationId xmlns:p14="http://schemas.microsoft.com/office/powerpoint/2010/main" val="6504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8BA7-D78C-5B49-B435-32497AA9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7A870-87D9-B14C-AEF3-FAAD46E1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46941"/>
            <a:ext cx="5393871" cy="4075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994E-E502-9849-A295-BFC0848DFAB2}"/>
              </a:ext>
            </a:extLst>
          </p:cNvPr>
          <p:cNvSpPr txBox="1"/>
          <p:nvPr/>
        </p:nvSpPr>
        <p:spPr>
          <a:xfrm>
            <a:off x="1141413" y="6136549"/>
            <a:ext cx="458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www.webopedia.com</a:t>
            </a:r>
            <a:r>
              <a:rPr lang="en-US" sz="1200" dirty="0"/>
              <a:t>/</a:t>
            </a:r>
            <a:r>
              <a:rPr lang="en-US" sz="1200" dirty="0" err="1"/>
              <a:t>imagesvr_ce</a:t>
            </a:r>
            <a:r>
              <a:rPr lang="en-US" sz="1200" dirty="0"/>
              <a:t>/1261/operating-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A434C-E053-9B4F-A217-9798EB0F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11" y="1083610"/>
            <a:ext cx="3759200" cy="483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38A2DE-08FC-234C-9340-5FBD622E8FA6}"/>
              </a:ext>
            </a:extLst>
          </p:cNvPr>
          <p:cNvSpPr/>
          <p:nvPr/>
        </p:nvSpPr>
        <p:spPr>
          <a:xfrm>
            <a:off x="7288211" y="6136549"/>
            <a:ext cx="375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cdn.ttgtmedia.com</a:t>
            </a:r>
            <a:r>
              <a:rPr lang="en-US" sz="1200" dirty="0"/>
              <a:t>/rms/</a:t>
            </a:r>
            <a:r>
              <a:rPr lang="en-US" sz="1200" dirty="0" err="1"/>
              <a:t>onlineimages</a:t>
            </a:r>
            <a:r>
              <a:rPr lang="en-US" sz="1200" dirty="0"/>
              <a:t>/</a:t>
            </a:r>
            <a:r>
              <a:rPr lang="en-US" sz="1200" dirty="0" err="1"/>
              <a:t>whatis-how_operating_systems_work.png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4523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32501</TotalTime>
  <Words>1200</Words>
  <Application>Microsoft Office PowerPoint</Application>
  <PresentationFormat>Laiekraan</PresentationFormat>
  <Paragraphs>173</Paragraphs>
  <Slides>32</Slides>
  <Notes>20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32</vt:i4>
      </vt:variant>
    </vt:vector>
  </HeadingPairs>
  <TitlesOfParts>
    <vt:vector size="36" baseType="lpstr">
      <vt:lpstr>Arial</vt:lpstr>
      <vt:lpstr>Calibri</vt:lpstr>
      <vt:lpstr>Tw Cen MT</vt:lpstr>
      <vt:lpstr>Circuit</vt:lpstr>
      <vt:lpstr>Riistvara ja operatsioonisüsteemide alused  HKI5085.HK </vt:lpstr>
      <vt:lpstr>Mis jäi eelmisest korrast segaseks?</vt:lpstr>
      <vt:lpstr>Tänane tund</vt:lpstr>
      <vt:lpstr>Test eelmiste loengute kohta</vt:lpstr>
      <vt:lpstr>Kodutööde esitlused</vt:lpstr>
      <vt:lpstr>Operatsioonisüsteem</vt:lpstr>
      <vt:lpstr>Operatsioonisüsteem</vt:lpstr>
      <vt:lpstr>Operatsioonisüsteem</vt:lpstr>
      <vt:lpstr>Operatsioonisüsteemid</vt:lpstr>
      <vt:lpstr>Operatsioonisüsteemi ülesehitus</vt:lpstr>
      <vt:lpstr>Operatsioonisüsteemi Põhiülesanded</vt:lpstr>
      <vt:lpstr>Protsessihaldus</vt:lpstr>
      <vt:lpstr>protsessihaldus</vt:lpstr>
      <vt:lpstr>Mäluhaldus</vt:lpstr>
      <vt:lpstr>Virtuaalmälu</vt:lpstr>
      <vt:lpstr>Mälukaitse</vt:lpstr>
      <vt:lpstr>Failisüsteem</vt:lpstr>
      <vt:lpstr>Failisüsteemide võrdlus</vt:lpstr>
      <vt:lpstr>Protsesside ja seadmete vaheline kommunikatsioon ja i/o (input/output)</vt:lpstr>
      <vt:lpstr>Levinumad operatsioonisüsteemid</vt:lpstr>
      <vt:lpstr>Levinumad desktop operatsioonisüsteemid</vt:lpstr>
      <vt:lpstr>Levinumad desktop operatsioonisüsteemid</vt:lpstr>
      <vt:lpstr>64bit vs 32bit</vt:lpstr>
      <vt:lpstr>Milline operatsioonisüsteem on õige?</vt:lpstr>
      <vt:lpstr>Virtuaalmasin</vt:lpstr>
      <vt:lpstr>Virtuaalmasina plussid</vt:lpstr>
      <vt:lpstr>Hüperviisor</vt:lpstr>
      <vt:lpstr>Levinumad hüperviisorid</vt:lpstr>
      <vt:lpstr>Konteiner vs hüperviisor</vt:lpstr>
      <vt:lpstr>Operatsioonisüsteemi paigaldamine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278</cp:revision>
  <dcterms:created xsi:type="dcterms:W3CDTF">2019-08-18T10:01:28Z</dcterms:created>
  <dcterms:modified xsi:type="dcterms:W3CDTF">2021-05-05T10:58:07Z</dcterms:modified>
</cp:coreProperties>
</file>